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3.xml" ContentType="application/vnd.openxmlformats-officedocument.theme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notesSlides/notesSlide3.xml" ContentType="application/vnd.openxmlformats-officedocument.presentationml.notesSlid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  <p:sldMasterId id="2147483660" r:id="rId2"/>
  </p:sldMasterIdLst>
  <p:notesMasterIdLst>
    <p:notesMasterId r:id="rId18"/>
  </p:notesMasterIdLst>
  <p:sldIdLst>
    <p:sldId id="256" r:id="rId3"/>
    <p:sldId id="275" r:id="rId4"/>
    <p:sldId id="274" r:id="rId5"/>
    <p:sldId id="259" r:id="rId6"/>
    <p:sldId id="279" r:id="rId7"/>
    <p:sldId id="280" r:id="rId8"/>
    <p:sldId id="260" r:id="rId9"/>
    <p:sldId id="281" r:id="rId10"/>
    <p:sldId id="282" r:id="rId11"/>
    <p:sldId id="283" r:id="rId12"/>
    <p:sldId id="284" r:id="rId13"/>
    <p:sldId id="285" r:id="rId14"/>
    <p:sldId id="286" r:id="rId15"/>
    <p:sldId id="287" r:id="rId16"/>
    <p:sldId id="265" r:id="rId17"/>
  </p:sldIdLst>
  <p:sldSz cx="12192000" cy="6858000"/>
  <p:notesSz cx="6858000" cy="9144000"/>
  <p:custDataLst>
    <p:tags r:id="rId1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D5B6F"/>
    <a:srgbClr val="D5700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74" autoAdjust="0"/>
    <p:restoredTop sz="94660"/>
  </p:normalViewPr>
  <p:slideViewPr>
    <p:cSldViewPr snapToGrid="0" showGuides="1">
      <p:cViewPr varScale="1">
        <p:scale>
          <a:sx n="74" d="100"/>
          <a:sy n="74" d="100"/>
        </p:scale>
        <p:origin x="576" y="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tags" Target="tags/tag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Dichu\Documents\Data%20Science\Thinkful\Capstone%201\Capstone%201-%20Manju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Company Performance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Graphs!$B$4</c:f>
              <c:strCache>
                <c:ptCount val="1"/>
                <c:pt idx="0">
                  <c:v>Total Car Cost per Year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Graphs!$C$3</c:f>
              <c:strCache>
                <c:ptCount val="1"/>
                <c:pt idx="0">
                  <c:v>Baseline</c:v>
                </c:pt>
              </c:strCache>
            </c:strRef>
          </c:cat>
          <c:val>
            <c:numRef>
              <c:f>Graphs!$C$4</c:f>
              <c:numCache>
                <c:formatCode>"$"#,##0.00</c:formatCode>
                <c:ptCount val="1"/>
                <c:pt idx="0">
                  <c:v>33067106.999999877</c:v>
                </c:pt>
              </c:numCache>
            </c:numRef>
          </c:val>
        </c:ser>
        <c:ser>
          <c:idx val="1"/>
          <c:order val="1"/>
          <c:tx>
            <c:strRef>
              <c:f>Graphs!$B$5</c:f>
              <c:strCache>
                <c:ptCount val="1"/>
                <c:pt idx="0">
                  <c:v>Gross Revenue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Graphs!$C$3</c:f>
              <c:strCache>
                <c:ptCount val="1"/>
                <c:pt idx="0">
                  <c:v>Baseline</c:v>
                </c:pt>
              </c:strCache>
            </c:strRef>
          </c:cat>
          <c:val>
            <c:numRef>
              <c:f>Graphs!$C$5</c:f>
              <c:numCache>
                <c:formatCode>"$"#,##0.00</c:formatCode>
                <c:ptCount val="1"/>
                <c:pt idx="0">
                  <c:v>52830207</c:v>
                </c:pt>
              </c:numCache>
            </c:numRef>
          </c:val>
        </c:ser>
        <c:ser>
          <c:idx val="2"/>
          <c:order val="2"/>
          <c:tx>
            <c:strRef>
              <c:f>Graphs!$B$6</c:f>
              <c:strCache>
                <c:ptCount val="1"/>
                <c:pt idx="0">
                  <c:v>Net Revenue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Graphs!$C$3</c:f>
              <c:strCache>
                <c:ptCount val="1"/>
                <c:pt idx="0">
                  <c:v>Baseline</c:v>
                </c:pt>
              </c:strCache>
            </c:strRef>
          </c:cat>
          <c:val>
            <c:numRef>
              <c:f>Graphs!$C$6</c:f>
              <c:numCache>
                <c:formatCode>"$"#,##0.00</c:formatCode>
                <c:ptCount val="1"/>
                <c:pt idx="0">
                  <c:v>19763100.000000101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25631160"/>
        <c:axId val="525631944"/>
      </c:barChart>
      <c:catAx>
        <c:axId val="5256311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5631944"/>
        <c:crosses val="autoZero"/>
        <c:auto val="1"/>
        <c:lblAlgn val="ctr"/>
        <c:lblOffset val="100"/>
        <c:noMultiLvlLbl val="0"/>
      </c:catAx>
      <c:valAx>
        <c:axId val="5256319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&quot;$&quot;#,##0.00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563116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4"/>
    </mc:Choice>
    <mc:Fallback>
      <c:style val="4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1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 Profit Margin Comparison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1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3.5591001159074306E-2"/>
          <c:y val="8.6206206206206212E-2"/>
          <c:w val="0.95504423147382178"/>
          <c:h val="0.72931577246537882"/>
        </c:manualLayout>
      </c:layout>
      <c:lineChart>
        <c:grouping val="standard"/>
        <c:varyColors val="0"/>
        <c:ser>
          <c:idx val="19"/>
          <c:order val="19"/>
          <c:tx>
            <c:strRef>
              <c:f>Strategies!$B$32</c:f>
              <c:strCache>
                <c:ptCount val="1"/>
                <c:pt idx="0">
                  <c:v>Net Profit Margin</c:v>
                </c:pt>
              </c:strCache>
            </c:strRef>
          </c:tx>
          <c:spPr>
            <a:ln w="34925" cap="rnd">
              <a:solidFill>
                <a:schemeClr val="accent2">
                  <a:shade val="36000"/>
                </a:schemeClr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none"/>
          </c:marker>
          <c:dLbls>
            <c:dLbl>
              <c:idx val="0"/>
              <c:layout>
                <c:manualLayout>
                  <c:x val="-3.9317768017465879E-2"/>
                  <c:y val="5.605605605605605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4.1733226495259138E-2"/>
                  <c:y val="4.8048048048048048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2"/>
              <c:layout>
                <c:manualLayout>
                  <c:x val="-4.1733226495259228E-2"/>
                  <c:y val="6.0060060060060094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3"/>
              <c:layout>
                <c:manualLayout>
                  <c:x val="-3.9317768017465858E-2"/>
                  <c:y val="5.6056056056056056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4"/>
              <c:layout>
                <c:manualLayout>
                  <c:x val="-3.9317768017465858E-2"/>
                  <c:y val="5.2052052052052017E-2"/>
                </c:manualLayout>
              </c:layout>
              <c:dLblPos val="r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ctr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Strategies!$C$11:$G$12</c:f>
              <c:strCache>
                <c:ptCount val="5"/>
                <c:pt idx="0">
                  <c:v>Baseline</c:v>
                </c:pt>
                <c:pt idx="1">
                  <c:v>Strategy 1</c:v>
                </c:pt>
                <c:pt idx="2">
                  <c:v>Strategy 2</c:v>
                </c:pt>
                <c:pt idx="3">
                  <c:v>Strategy 3</c:v>
                </c:pt>
                <c:pt idx="4">
                  <c:v>Strategy 4 (Combined)</c:v>
                </c:pt>
              </c:strCache>
            </c:strRef>
          </c:cat>
          <c:val>
            <c:numRef>
              <c:f>Strategies!$C$32:$G$32</c:f>
              <c:numCache>
                <c:formatCode>0%</c:formatCode>
                <c:ptCount val="5"/>
                <c:pt idx="0">
                  <c:v>0.37408712027193314</c:v>
                </c:pt>
                <c:pt idx="1">
                  <c:v>0.37408712027193314</c:v>
                </c:pt>
                <c:pt idx="2">
                  <c:v>0.47840593355994426</c:v>
                </c:pt>
                <c:pt idx="3">
                  <c:v>0.44898674091155055</c:v>
                </c:pt>
                <c:pt idx="4">
                  <c:v>0.51230027738097506</c:v>
                </c:pt>
              </c:numCache>
            </c:numRef>
          </c:val>
          <c:smooth val="0"/>
        </c:ser>
        <c:dLbls>
          <c:dLblPos val="ctr"/>
          <c:showLegendKey val="0"/>
          <c:showVal val="1"/>
          <c:showCatName val="0"/>
          <c:showSerName val="0"/>
          <c:showPercent val="0"/>
          <c:showBubbleSize val="0"/>
        </c:dLbls>
        <c:smooth val="0"/>
        <c:axId val="507351480"/>
        <c:axId val="507351872"/>
        <c:extLst>
          <c:ext xmlns:c15="http://schemas.microsoft.com/office/drawing/2012/chart" uri="{02D57815-91ED-43cb-92C2-25804820EDAC}">
            <c15:filteredLin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Strategies!$B$13</c15:sqref>
                        </c15:formulaRef>
                      </c:ext>
                    </c:extLst>
                    <c:strCache>
                      <c:ptCount val="1"/>
                      <c:pt idx="0">
                        <c:v># of Vehicles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37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37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37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37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37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Strategies!$C$13:$G$13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5"/>
                      <c:pt idx="0">
                        <c:v>4000</c:v>
                      </c:pt>
                      <c:pt idx="1">
                        <c:v>5000</c:v>
                      </c:pt>
                      <c:pt idx="2">
                        <c:v>4000</c:v>
                      </c:pt>
                      <c:pt idx="3">
                        <c:v>3500</c:v>
                      </c:pt>
                      <c:pt idx="4">
                        <c:v>5000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Strategies!$B$14</c15:sqref>
                        </c15:formulaRef>
                      </c:ext>
                    </c:extLst>
                    <c:strCache>
                      <c:ptCount val="1"/>
                      <c:pt idx="0">
                        <c:v>Total # of Vehicle Rentals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44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44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44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44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44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Strategies!$C$14:$G$14</c15:sqref>
                        </c15:formulaRef>
                      </c:ext>
                    </c:extLst>
                    <c:numCache>
                      <c:formatCode>_(* #,##0_);_(* \(#,##0\);_(* "-"??_);_(@_)</c:formatCode>
                      <c:ptCount val="5"/>
                      <c:pt idx="0">
                        <c:v>81318</c:v>
                      </c:pt>
                      <c:pt idx="1">
                        <c:v>81318</c:v>
                      </c:pt>
                      <c:pt idx="2">
                        <c:v>97582</c:v>
                      </c:pt>
                      <c:pt idx="3">
                        <c:v>81318</c:v>
                      </c:pt>
                      <c:pt idx="4">
                        <c:v>97582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Strategies!$B$15</c15:sqref>
                        </c15:formulaRef>
                      </c:ext>
                    </c:extLst>
                    <c:strCache>
                      <c:ptCount val="1"/>
                      <c:pt idx="0">
                        <c:v>Total # of Days Rented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5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5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5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5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5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Strategies!$C$15:$G$15</c15:sqref>
                        </c15:formulaRef>
                      </c:ext>
                    </c:extLst>
                    <c:numCache>
                      <c:formatCode>General</c:formatCode>
                      <c:ptCount val="5"/>
                      <c:pt idx="0">
                        <c:v>325608</c:v>
                      </c:pt>
                      <c:pt idx="1">
                        <c:v>407010</c:v>
                      </c:pt>
                      <c:pt idx="2">
                        <c:v>390729.6</c:v>
                      </c:pt>
                      <c:pt idx="3">
                        <c:v>297203</c:v>
                      </c:pt>
                      <c:pt idx="4">
                        <c:v>443726.6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Strategies!$B$16</c15:sqref>
                        </c15:formulaRef>
                      </c:ext>
                    </c:extLst>
                    <c:strCache>
                      <c:ptCount val="1"/>
                      <c:pt idx="0">
                        <c:v>Average # of times rented per year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57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57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57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57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57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Strategies!$C$16:$G$16</c15:sqref>
                        </c15:formulaRef>
                      </c:ext>
                    </c:extLst>
                    <c:numCache>
                      <c:formatCode>_(* #,##0.00_);_(* \(#,##0.00\);_(* "-"??_);_(@_)</c:formatCode>
                      <c:ptCount val="5"/>
                      <c:pt idx="0" formatCode="0.00">
                        <c:v>20.333083270817703</c:v>
                      </c:pt>
                      <c:pt idx="1">
                        <c:v>16.2636</c:v>
                      </c:pt>
                      <c:pt idx="2">
                        <c:v>24.395499999999998</c:v>
                      </c:pt>
                      <c:pt idx="3" formatCode="0.00">
                        <c:v>23.233714285714285</c:v>
                      </c:pt>
                      <c:pt idx="4" formatCode="0.00">
                        <c:v>19.516400000000001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Strategies!$B$17</c15:sqref>
                        </c15:formulaRef>
                      </c:ext>
                    </c:extLst>
                    <c:strCache>
                      <c:ptCount val="1"/>
                      <c:pt idx="0">
                        <c:v>Average Rental Length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64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64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64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64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64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Strategies!$C$17:$G$17</c15:sqref>
                        </c15:formulaRef>
                      </c:ext>
                    </c:extLst>
                    <c:numCache>
                      <c:formatCode>0</c:formatCode>
                      <c:ptCount val="5"/>
                      <c:pt idx="0">
                        <c:v>4.1408498697501788</c:v>
                      </c:pt>
                      <c:pt idx="1">
                        <c:v>4.1408498697501788</c:v>
                      </c:pt>
                      <c:pt idx="2" formatCode="_(* #,##0.00_);_(* \(#,##0.00\);_(* &quot;-&quot;??_);_(@_)">
                        <c:v>4.1408498697501788</c:v>
                      </c:pt>
                      <c:pt idx="3" formatCode="0.00">
                        <c:v>4.3190301094803925</c:v>
                      </c:pt>
                      <c:pt idx="4" formatCode="0.00">
                        <c:v>4.5472177245803529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Strategies!$B$18</c15:sqref>
                        </c15:formulaRef>
                      </c:ext>
                    </c:extLst>
                    <c:strCache>
                      <c:ptCount val="1"/>
                      <c:pt idx="0">
                        <c:v>Average Total Days Rented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7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7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7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7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7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Strategies!$C$18:$G$18</c15:sqref>
                        </c15:formulaRef>
                      </c:ext>
                    </c:extLst>
                    <c:numCache>
                      <c:formatCode>0.00</c:formatCode>
                      <c:ptCount val="5"/>
                      <c:pt idx="0">
                        <c:v>81.412853213303322</c:v>
                      </c:pt>
                      <c:pt idx="1">
                        <c:v>81.402000000000001</c:v>
                      </c:pt>
                      <c:pt idx="2">
                        <c:v>97.682400000000001</c:v>
                      </c:pt>
                      <c:pt idx="3">
                        <c:v>84.915142857142854</c:v>
                      </c:pt>
                      <c:pt idx="4">
                        <c:v>88.745319999999992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Strategies!$B$19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77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77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77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77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77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Strategies!$C$19:$G$19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  <c:smooth val="0"/>
              </c15:ser>
            </c15:filteredLineSeries>
            <c15:filteredLine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Strategies!$B$20</c15:sqref>
                        </c15:formulaRef>
                      </c:ext>
                    </c:extLst>
                    <c:strCache>
                      <c:ptCount val="1"/>
                      <c:pt idx="0">
                        <c:v>Gross Revenue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84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84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84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84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84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Strategies!$C$20:$G$20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52830207</c:v>
                      </c:pt>
                      <c:pt idx="1">
                        <c:v>66037758.75</c:v>
                      </c:pt>
                      <c:pt idx="2">
                        <c:v>63396248.399999999</c:v>
                      </c:pt>
                      <c:pt idx="3">
                        <c:v>52557450.120000035</c:v>
                      </c:pt>
                      <c:pt idx="4">
                        <c:v>76331043.270000041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Strategies!$B$21</c15:sqref>
                        </c15:formulaRef>
                      </c:ext>
                    </c:extLst>
                    <c:strCache>
                      <c:ptCount val="1"/>
                      <c:pt idx="0">
                        <c:v>Average Gross Revenue Per Vehicle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9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9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9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9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9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Strategies!$C$21:$G$21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13207.551750000001</c:v>
                      </c:pt>
                      <c:pt idx="1">
                        <c:v>13207.551750000001</c:v>
                      </c:pt>
                      <c:pt idx="2">
                        <c:v>15849.062099999999</c:v>
                      </c:pt>
                      <c:pt idx="3">
                        <c:v>15016.414320000011</c:v>
                      </c:pt>
                      <c:pt idx="4">
                        <c:v>15266.208654000007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Strategies!$B$22</c15:sqref>
                        </c15:formulaRef>
                      </c:ext>
                    </c:extLst>
                    <c:strCache>
                      <c:ptCount val="1"/>
                      <c:pt idx="0">
                        <c:v>Average price per Day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tint val="97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tint val="97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tint val="97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tint val="97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tint val="97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Strategies!$C$22:$G$22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162.26464005509234</c:v>
                      </c:pt>
                      <c:pt idx="1">
                        <c:v>162.26464005509234</c:v>
                      </c:pt>
                      <c:pt idx="2">
                        <c:v>162.26464005509234</c:v>
                      </c:pt>
                      <c:pt idx="3" formatCode="&quot;$&quot;#,##0.00">
                        <c:v>162.26464005509234</c:v>
                      </c:pt>
                      <c:pt idx="4">
                        <c:v>172.02268980493855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Strategies!$B$23</c15:sqref>
                        </c15:formulaRef>
                      </c:ext>
                    </c:extLst>
                    <c:strCache>
                      <c:ptCount val="1"/>
                      <c:pt idx="0">
                        <c:v>Average Revenue per rental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96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96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96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96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96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Strategies!$C$23:$G$23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649.67420497306864</c:v>
                      </c:pt>
                      <c:pt idx="1">
                        <c:v>812.09275621633583</c:v>
                      </c:pt>
                      <c:pt idx="2">
                        <c:v>649.67154188272423</c:v>
                      </c:pt>
                      <c:pt idx="3">
                        <c:v>646.32000442706453</c:v>
                      </c:pt>
                      <c:pt idx="4">
                        <c:v>782.22462411100446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Strategies!$B$24</c15:sqref>
                        </c15:formulaRef>
                      </c:ext>
                    </c:extLst>
                    <c:strCache>
                      <c:ptCount val="1"/>
                      <c:pt idx="0">
                        <c:v>Average rental vehicle cost per year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9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9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9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9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9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Strategies!$C$24:$G$24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1089.923759746425</c:v>
                      </c:pt>
                      <c:pt idx="1">
                        <c:v>1089.923759746425</c:v>
                      </c:pt>
                      <c:pt idx="2">
                        <c:v>1307.9138729872309</c:v>
                      </c:pt>
                      <c:pt idx="3">
                        <c:v>1089.923759746425</c:v>
                      </c:pt>
                      <c:pt idx="4">
                        <c:v>1307.9138729872309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Strategies!$B$25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83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83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83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83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83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Strategies!$C$25:$G$25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Strategies!$B$26</c15:sqref>
                        </c15:formulaRef>
                      </c:ext>
                    </c:extLst>
                    <c:strCache>
                      <c:ptCount val="1"/>
                      <c:pt idx="0">
                        <c:v>Total Insurance Cost per Month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76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76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76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76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76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Strategies!$C$26:$G$26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402578.14999999956</c:v>
                      </c:pt>
                      <c:pt idx="1">
                        <c:v>503222.68749999948</c:v>
                      </c:pt>
                      <c:pt idx="2">
                        <c:v>402578.14999999956</c:v>
                      </c:pt>
                      <c:pt idx="3">
                        <c:v>352552.03999999934</c:v>
                      </c:pt>
                      <c:pt idx="4">
                        <c:v>453196.57749999926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Strategies!$B$27</c15:sqref>
                        </c15:formulaRef>
                      </c:ext>
                    </c:extLst>
                    <c:strCache>
                      <c:ptCount val="1"/>
                      <c:pt idx="0">
                        <c:v>Total Insurance Cost per Year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7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7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7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7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7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Strategies!$C$27:$G$27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4830937.7999999952</c:v>
                      </c:pt>
                      <c:pt idx="1">
                        <c:v>6038672.2499999935</c:v>
                      </c:pt>
                      <c:pt idx="2">
                        <c:v>4830937.7999999952</c:v>
                      </c:pt>
                      <c:pt idx="3">
                        <c:v>4230624.4799999921</c:v>
                      </c:pt>
                      <c:pt idx="4">
                        <c:v>5438358.9299999913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Strategies!$B$28</c15:sqref>
                        </c15:formulaRef>
                      </c:ext>
                    </c:extLst>
                    <c:strCache>
                      <c:ptCount val="1"/>
                      <c:pt idx="0">
                        <c:v>Total Car Cost per Month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63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63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63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63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63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Strategies!$C$28:$G$28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2755592.2499999898</c:v>
                      </c:pt>
                      <c:pt idx="1">
                        <c:v>3444490.312499987</c:v>
                      </c:pt>
                      <c:pt idx="2">
                        <c:v>2755592.2499999898</c:v>
                      </c:pt>
                      <c:pt idx="3">
                        <c:v>2413320.9899999867</c:v>
                      </c:pt>
                      <c:pt idx="4">
                        <c:v>3102219.0524999839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Strategies!$B$29</c15:sqref>
                        </c15:formulaRef>
                      </c:ext>
                    </c:extLst>
                    <c:strCache>
                      <c:ptCount val="1"/>
                      <c:pt idx="0">
                        <c:v>Total Car Cost per Year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56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56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56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56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56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Strategies!$C$29:$G$29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33067106.999999877</c:v>
                      </c:pt>
                      <c:pt idx="1">
                        <c:v>41333883.749999844</c:v>
                      </c:pt>
                      <c:pt idx="2">
                        <c:v>33067106.999999877</c:v>
                      </c:pt>
                      <c:pt idx="3">
                        <c:v>28959851.879999839</c:v>
                      </c:pt>
                      <c:pt idx="4">
                        <c:v>37226628.629999809</c:v>
                      </c:pt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Strategies!$B$30</c15:sqref>
                        </c15:formulaRef>
                      </c:ext>
                    </c:extLst>
                    <c:strCache>
                      <c:ptCount val="1"/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50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50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50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50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50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Strategies!$C$30:$G$30</c15:sqref>
                        </c15:formulaRef>
                      </c:ext>
                    </c:extLst>
                    <c:numCache>
                      <c:formatCode>General</c:formatCode>
                      <c:ptCount val="5"/>
                    </c:numCache>
                  </c:numRef>
                </c:val>
                <c:smooth val="0"/>
              </c15:ser>
            </c15:filteredLineSeries>
            <c15:filteredLine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Strategies!$B$31</c15:sqref>
                        </c15:formulaRef>
                      </c:ext>
                    </c:extLst>
                    <c:strCache>
                      <c:ptCount val="1"/>
                      <c:pt idx="0">
                        <c:v>Net Revenue</c:v>
                      </c:pt>
                    </c:strCache>
                  </c:strRef>
                </c:tx>
                <c:spPr>
                  <a:ln w="34925" cap="rnd">
                    <a:solidFill>
                      <a:schemeClr val="accent2">
                        <a:shade val="43000"/>
                      </a:schemeClr>
                    </a:solidFill>
                    <a:round/>
                  </a:ln>
                  <a:effectLst>
                    <a:outerShdw blurRad="57150" dist="19050" dir="5400000" algn="ctr" rotWithShape="0">
                      <a:srgbClr val="000000">
                        <a:alpha val="63000"/>
                      </a:srgbClr>
                    </a:outerShdw>
                  </a:effectLst>
                </c:spPr>
                <c:marker>
                  <c:symbol val="circle"/>
                  <c:size val="6"/>
                  <c:spPr>
                    <a:gradFill rotWithShape="1">
                      <a:gsLst>
                        <a:gs pos="0">
                          <a:schemeClr val="accent2">
                            <a:shade val="43000"/>
                            <a:satMod val="103000"/>
                            <a:lumMod val="102000"/>
                            <a:tint val="94000"/>
                          </a:schemeClr>
                        </a:gs>
                        <a:gs pos="50000">
                          <a:schemeClr val="accent2">
                            <a:shade val="43000"/>
                            <a:satMod val="110000"/>
                            <a:lumMod val="100000"/>
                            <a:shade val="100000"/>
                          </a:schemeClr>
                        </a:gs>
                        <a:gs pos="100000">
                          <a:schemeClr val="accent2">
                            <a:shade val="43000"/>
                            <a:lumMod val="99000"/>
                            <a:satMod val="120000"/>
                            <a:shade val="78000"/>
                          </a:schemeClr>
                        </a:gs>
                      </a:gsLst>
                      <a:lin ang="5400000" scaled="0"/>
                    </a:gradFill>
                    <a:ln w="9525">
                      <a:solidFill>
                        <a:schemeClr val="accent2">
                          <a:shade val="43000"/>
                        </a:schemeClr>
                      </a:solidFill>
                      <a:round/>
                    </a:ln>
                    <a:effectLst>
                      <a:outerShdw blurRad="57150" dist="19050" dir="5400000" algn="ctr" rotWithShape="0">
                        <a:srgbClr val="000000">
                          <a:alpha val="63000"/>
                        </a:srgbClr>
                      </a:outerShdw>
                    </a:effectLst>
                  </c:spPr>
                </c:marker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ctr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Strategies!$C$11:$G$12</c15:sqref>
                        </c15:formulaRef>
                      </c:ext>
                    </c:extLst>
                    <c:strCache>
                      <c:ptCount val="5"/>
                      <c:pt idx="0">
                        <c:v>Baseline</c:v>
                      </c:pt>
                      <c:pt idx="1">
                        <c:v>Strategy 1</c:v>
                      </c:pt>
                      <c:pt idx="2">
                        <c:v>Strategy 2</c:v>
                      </c:pt>
                      <c:pt idx="3">
                        <c:v>Strategy 3</c:v>
                      </c:pt>
                      <c:pt idx="4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Strategies!$C$31:$G$31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5"/>
                      <c:pt idx="0">
                        <c:v>19763100.000000123</c:v>
                      </c:pt>
                      <c:pt idx="1">
                        <c:v>24703875.000000156</c:v>
                      </c:pt>
                      <c:pt idx="2">
                        <c:v>30329141.400000121</c:v>
                      </c:pt>
                      <c:pt idx="3">
                        <c:v>23597598.240000196</c:v>
                      </c:pt>
                      <c:pt idx="4">
                        <c:v>39104414.640000232</c:v>
                      </c:pt>
                    </c:numCache>
                  </c:numRef>
                </c:val>
                <c:smooth val="0"/>
              </c15:ser>
            </c15:filteredLineSeries>
          </c:ext>
        </c:extLst>
      </c:lineChart>
      <c:catAx>
        <c:axId val="50735148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7351872"/>
        <c:crosses val="autoZero"/>
        <c:auto val="1"/>
        <c:lblAlgn val="ctr"/>
        <c:lblOffset val="100"/>
        <c:noMultiLvlLbl val="0"/>
      </c:catAx>
      <c:valAx>
        <c:axId val="50735187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07351480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4905757486087485"/>
          <c:y val="0.17890906373125531"/>
          <c:w val="0.52987739794228683"/>
          <c:h val="0.67800020870526589"/>
        </c:manualLayout>
      </c:layout>
      <c:doughnutChart>
        <c:varyColors val="1"/>
        <c:ser>
          <c:idx val="3"/>
          <c:order val="3"/>
          <c:tx>
            <c:strRef>
              <c:f>Graphs!$B$7</c:f>
              <c:strCache>
                <c:ptCount val="1"/>
                <c:pt idx="0">
                  <c:v>Net Profit Margin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Graphs!$C$3:$G$3</c:f>
              <c:strCache>
                <c:ptCount val="2"/>
                <c:pt idx="0">
                  <c:v>Baseline</c:v>
                </c:pt>
                <c:pt idx="1">
                  <c:v>Strategy 2</c:v>
                </c:pt>
              </c:strCache>
            </c:strRef>
          </c:cat>
          <c:val>
            <c:numRef>
              <c:f>Graphs!$C$7:$G$7</c:f>
              <c:numCache>
                <c:formatCode>0.00%</c:formatCode>
                <c:ptCount val="2"/>
                <c:pt idx="0">
                  <c:v>0.37408712027193314</c:v>
                </c:pt>
                <c:pt idx="1">
                  <c:v>0.47840593355994426</c:v>
                </c:pt>
              </c:numCache>
            </c:numRef>
          </c:val>
          <c:extLst/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  <c:extLst>
          <c:ext xmlns:c15="http://schemas.microsoft.com/office/drawing/2012/chart" uri="{02D57815-91ED-43cb-92C2-25804820EDAC}">
            <c15:filteredPi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Graphs!$B$4</c15:sqref>
                        </c15:formulaRef>
                      </c:ext>
                    </c:extLst>
                    <c:strCache>
                      <c:ptCount val="1"/>
                      <c:pt idx="0">
                        <c:v>Total Car Cost per Year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2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Graphs!$C$4:$G$4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33067106.999999877</c:v>
                      </c:pt>
                      <c:pt idx="1">
                        <c:v>33067106.999999877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Graphs!$B$5</c15:sqref>
                        </c15:formulaRef>
                      </c:ext>
                    </c:extLst>
                    <c:strCache>
                      <c:ptCount val="1"/>
                      <c:pt idx="0">
                        <c:v>Gross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2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Graphs!$C$5:$G$5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52830207</c:v>
                      </c:pt>
                      <c:pt idx="1">
                        <c:v>63396248.399999999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Graphs!$B$6</c15:sqref>
                        </c15:formulaRef>
                      </c:ext>
                    </c:extLst>
                    <c:strCache>
                      <c:ptCount val="1"/>
                      <c:pt idx="0">
                        <c:v>Net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2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Graphs!$C$6:$G$6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19763100.000000101</c:v>
                      </c:pt>
                      <c:pt idx="1">
                        <c:v>30329141.400000121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3"/>
          <c:order val="3"/>
          <c:tx>
            <c:strRef>
              <c:f>Graphs!$B$7</c:f>
              <c:strCache>
                <c:ptCount val="1"/>
                <c:pt idx="0">
                  <c:v>Net Profit Margin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Graphs!$C$3:$G$3</c:f>
              <c:strCache>
                <c:ptCount val="2"/>
                <c:pt idx="0">
                  <c:v>Baseline</c:v>
                </c:pt>
                <c:pt idx="1">
                  <c:v>Strategy 1</c:v>
                </c:pt>
              </c:strCache>
            </c:strRef>
          </c:cat>
          <c:val>
            <c:numRef>
              <c:f>Graphs!$C$7:$G$7</c:f>
              <c:numCache>
                <c:formatCode>0.00%</c:formatCode>
                <c:ptCount val="2"/>
                <c:pt idx="0">
                  <c:v>0.37408712027193314</c:v>
                </c:pt>
                <c:pt idx="1">
                  <c:v>0.37408712027193314</c:v>
                </c:pt>
              </c:numCache>
            </c:numRef>
          </c:val>
          <c:extLst/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  <c:extLst>
          <c:ext xmlns:c15="http://schemas.microsoft.com/office/drawing/2012/chart" uri="{02D57815-91ED-43cb-92C2-25804820EDAC}">
            <c15:filteredPi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Graphs!$B$4</c15:sqref>
                        </c15:formulaRef>
                      </c:ext>
                    </c:extLst>
                    <c:strCache>
                      <c:ptCount val="1"/>
                      <c:pt idx="0">
                        <c:v>Total Car Cost per Year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1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Graphs!$C$4:$G$4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33067106.999999877</c:v>
                      </c:pt>
                      <c:pt idx="1">
                        <c:v>41333883.749999844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Graphs!$B$5</c15:sqref>
                        </c15:formulaRef>
                      </c:ext>
                    </c:extLst>
                    <c:strCache>
                      <c:ptCount val="1"/>
                      <c:pt idx="0">
                        <c:v>Gross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1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Graphs!$C$5:$G$5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52830207</c:v>
                      </c:pt>
                      <c:pt idx="1">
                        <c:v>66037758.75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Graphs!$B$6</c15:sqref>
                        </c15:formulaRef>
                      </c:ext>
                    </c:extLst>
                    <c:strCache>
                      <c:ptCount val="1"/>
                      <c:pt idx="0">
                        <c:v>Net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1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Graphs!$C$6:$G$6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19763100.000000101</c:v>
                      </c:pt>
                      <c:pt idx="1">
                        <c:v>24703875.000000156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3"/>
          <c:order val="3"/>
          <c:tx>
            <c:strRef>
              <c:f>Graphs!$B$7</c:f>
              <c:strCache>
                <c:ptCount val="1"/>
                <c:pt idx="0">
                  <c:v>Net Profit Margin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Graphs!$C$3:$G$3</c:f>
              <c:strCache>
                <c:ptCount val="2"/>
                <c:pt idx="0">
                  <c:v>Baseline</c:v>
                </c:pt>
                <c:pt idx="1">
                  <c:v>Strategy 3</c:v>
                </c:pt>
              </c:strCache>
            </c:strRef>
          </c:cat>
          <c:val>
            <c:numRef>
              <c:f>Graphs!$C$7:$G$7</c:f>
              <c:numCache>
                <c:formatCode>0.00%</c:formatCode>
                <c:ptCount val="2"/>
                <c:pt idx="0">
                  <c:v>0.37408712027193314</c:v>
                </c:pt>
                <c:pt idx="1">
                  <c:v>0.44898674091155055</c:v>
                </c:pt>
              </c:numCache>
            </c:numRef>
          </c:val>
          <c:extLst/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  <c:extLst>
          <c:ext xmlns:c15="http://schemas.microsoft.com/office/drawing/2012/chart" uri="{02D57815-91ED-43cb-92C2-25804820EDAC}">
            <c15:filteredPi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Graphs!$B$4</c15:sqref>
                        </c15:formulaRef>
                      </c:ext>
                    </c:extLst>
                    <c:strCache>
                      <c:ptCount val="1"/>
                      <c:pt idx="0">
                        <c:v>Total Car Cost per Year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3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Graphs!$C$4:$G$4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33067106.999999877</c:v>
                      </c:pt>
                      <c:pt idx="1">
                        <c:v>28959851.879999839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Graphs!$B$5</c15:sqref>
                        </c15:formulaRef>
                      </c:ext>
                    </c:extLst>
                    <c:strCache>
                      <c:ptCount val="1"/>
                      <c:pt idx="0">
                        <c:v>Gross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Graphs!$C$5:$G$5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52830207</c:v>
                      </c:pt>
                      <c:pt idx="1">
                        <c:v>52557450.120000035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Graphs!$B$6</c15:sqref>
                        </c15:formulaRef>
                      </c:ext>
                    </c:extLst>
                    <c:strCache>
                      <c:ptCount val="1"/>
                      <c:pt idx="0">
                        <c:v>Net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3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Graphs!$C$6:$G$6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19763100.000000101</c:v>
                      </c:pt>
                      <c:pt idx="1">
                        <c:v>23597598.240000196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3"/>
          <c:order val="3"/>
          <c:tx>
            <c:strRef>
              <c:f>Graphs!$B$7</c:f>
              <c:strCache>
                <c:ptCount val="1"/>
                <c:pt idx="0">
                  <c:v>Net Profit Margin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Graphs!$C$3:$G$3</c:f>
              <c:strCache>
                <c:ptCount val="2"/>
                <c:pt idx="0">
                  <c:v>Baseline</c:v>
                </c:pt>
                <c:pt idx="1">
                  <c:v>Strategy 4 (Combined)</c:v>
                </c:pt>
              </c:strCache>
            </c:strRef>
          </c:cat>
          <c:val>
            <c:numRef>
              <c:f>Graphs!$C$7:$G$7</c:f>
              <c:numCache>
                <c:formatCode>0.00%</c:formatCode>
                <c:ptCount val="2"/>
                <c:pt idx="0">
                  <c:v>0.37408712027193314</c:v>
                </c:pt>
                <c:pt idx="1">
                  <c:v>0.51230027738097506</c:v>
                </c:pt>
              </c:numCache>
            </c:numRef>
          </c:val>
          <c:extLst/>
        </c:ser>
        <c:dLbls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  <c:holeSize val="75"/>
        <c:extLst>
          <c:ext xmlns:c15="http://schemas.microsoft.com/office/drawing/2012/chart" uri="{02D57815-91ED-43cb-92C2-25804820EDAC}">
            <c15:filteredPie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Graphs!$B$4</c15:sqref>
                        </c15:formulaRef>
                      </c:ext>
                    </c:extLst>
                    <c:strCache>
                      <c:ptCount val="1"/>
                      <c:pt idx="0">
                        <c:v>Total Car Cost per Year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>
                    <c:ext uri="{CE6537A1-D6FC-4f65-9D91-7224C49458BB}"/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4 (Combined)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Graphs!$C$4:$G$4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33067106.999999877</c:v>
                      </c:pt>
                      <c:pt idx="1">
                        <c:v>37226628.629999809</c:v>
                      </c:pt>
                    </c:numCache>
                  </c:numRef>
                </c:val>
                <c:extLst/>
              </c15:ser>
            </c15:filteredPieSeries>
            <c15:filteredPie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Graphs!$B$5</c15:sqref>
                        </c15:formulaRef>
                      </c:ext>
                    </c:extLst>
                    <c:strCache>
                      <c:ptCount val="1"/>
                      <c:pt idx="0">
                        <c:v>Gross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Graphs!$C$5:$G$5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52830207</c:v>
                      </c:pt>
                      <c:pt idx="1">
                        <c:v>76331043.270000041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  <c15:filteredPie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Graphs!$B$6</c15:sqref>
                        </c15:formulaRef>
                      </c:ext>
                    </c:extLst>
                    <c:strCache>
                      <c:ptCount val="1"/>
                      <c:pt idx="0">
                        <c:v>Net Revenue</c:v>
                      </c:pt>
                    </c:strCache>
                  </c:strRef>
                </c:tx>
                <c:dPt>
                  <c:idx val="0"/>
                  <c:bubble3D val="0"/>
                  <c:spPr>
                    <a:solidFill>
                      <a:schemeClr val="accent1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Pt>
                  <c:idx val="1"/>
                  <c:bubble3D val="0"/>
                  <c:spPr>
                    <a:solidFill>
                      <a:schemeClr val="accent2"/>
                    </a:solidFill>
                    <a:ln w="19050">
                      <a:solidFill>
                        <a:schemeClr val="lt1"/>
                      </a:solidFill>
                    </a:ln>
                    <a:effectLst/>
                  </c:spPr>
                </c:dPt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1"/>
                  <c:leaderLines>
                    <c:spPr>
                      <a:ln w="9525" cap="flat" cmpd="sng" algn="ctr">
                        <a:solidFill>
                          <a:schemeClr val="tx1">
                            <a:lumMod val="35000"/>
                            <a:lumOff val="65000"/>
                          </a:schemeClr>
                        </a:solidFill>
                        <a:round/>
                      </a:ln>
                      <a:effectLst/>
                    </c:spPr>
                  </c:leaderLines>
                  <c:extLst xmlns:c15="http://schemas.microsoft.com/office/drawing/2012/chart">
                    <c:ext xmlns:c15="http://schemas.microsoft.com/office/drawing/2012/chart" uri="{CE6537A1-D6FC-4f65-9D91-7224C49458BB}"/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Graphs!$C$3:$G$3</c15:sqref>
                        </c15:formulaRef>
                      </c:ext>
                    </c:extLst>
                    <c:strCache>
                      <c:ptCount val="2"/>
                      <c:pt idx="0">
                        <c:v>Baseline</c:v>
                      </c:pt>
                      <c:pt idx="1">
                        <c:v>Strategy 4 (Combined)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Graphs!$C$6:$G$6</c15:sqref>
                        </c15:formulaRef>
                      </c:ext>
                    </c:extLst>
                    <c:numCache>
                      <c:formatCode>"$"#,##0.00</c:formatCode>
                      <c:ptCount val="2"/>
                      <c:pt idx="0">
                        <c:v>19763100.000000101</c:v>
                      </c:pt>
                      <c:pt idx="1">
                        <c:v>39104414.640000232</c:v>
                      </c:pt>
                    </c:numCache>
                  </c:numRef>
                </c:val>
                <c:extLst xmlns:c15="http://schemas.microsoft.com/office/drawing/2012/chart"/>
              </c15:ser>
            </c15:filteredPieSeries>
          </c:ext>
        </c:extLst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Most Profitable 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 Top_Bottom 10 Cars'!$D$21</c:f>
              <c:strCache>
                <c:ptCount val="1"/>
                <c:pt idx="0">
                  <c:v>Sum of Gross Revenue</c:v>
                </c:pt>
              </c:strCache>
            </c:strRef>
          </c:tx>
          <c:spPr>
            <a:pattFill prst="narVert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Top_Bottom 10 Cars'!$C$22:$C$31</c:f>
              <c:strCache>
                <c:ptCount val="10"/>
                <c:pt idx="0">
                  <c:v>Lotus Evora</c:v>
                </c:pt>
                <c:pt idx="1">
                  <c:v>GMC Savana</c:v>
                </c:pt>
                <c:pt idx="2">
                  <c:v>Mercedes-Benz GL-Class</c:v>
                </c:pt>
                <c:pt idx="3">
                  <c:v>Ford F250</c:v>
                </c:pt>
                <c:pt idx="4">
                  <c:v>Chevrolet Tracker</c:v>
                </c:pt>
                <c:pt idx="5">
                  <c:v>Lincoln Continental</c:v>
                </c:pt>
                <c:pt idx="6">
                  <c:v>Dodge Ram Van B150</c:v>
                </c:pt>
                <c:pt idx="7">
                  <c:v>Chevrolet Beretta</c:v>
                </c:pt>
                <c:pt idx="8">
                  <c:v>Infiniti G35</c:v>
                </c:pt>
                <c:pt idx="9">
                  <c:v>Mitsubishi Eclipse</c:v>
                </c:pt>
              </c:strCache>
            </c:strRef>
          </c:cat>
          <c:val>
            <c:numRef>
              <c:f>' Top_Bottom 10 Cars'!$D$22:$D$31</c:f>
              <c:numCache>
                <c:formatCode>General</c:formatCode>
                <c:ptCount val="10"/>
                <c:pt idx="0">
                  <c:v>21659</c:v>
                </c:pt>
                <c:pt idx="1">
                  <c:v>21711</c:v>
                </c:pt>
                <c:pt idx="2">
                  <c:v>21761</c:v>
                </c:pt>
                <c:pt idx="3">
                  <c:v>21851</c:v>
                </c:pt>
                <c:pt idx="4">
                  <c:v>21935</c:v>
                </c:pt>
                <c:pt idx="5">
                  <c:v>22064</c:v>
                </c:pt>
                <c:pt idx="6">
                  <c:v>22149</c:v>
                </c:pt>
                <c:pt idx="7">
                  <c:v>22628</c:v>
                </c:pt>
                <c:pt idx="8">
                  <c:v>22875</c:v>
                </c:pt>
                <c:pt idx="9">
                  <c:v>24718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521674704"/>
        <c:axId val="521677448"/>
      </c:barChart>
      <c:catAx>
        <c:axId val="521674704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7448"/>
        <c:crosses val="autoZero"/>
        <c:auto val="1"/>
        <c:lblAlgn val="ctr"/>
        <c:lblOffset val="100"/>
        <c:noMultiLvlLbl val="0"/>
      </c:catAx>
      <c:valAx>
        <c:axId val="521677448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Gross 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470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8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Least Profitable Cars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 Top_Bottom 10 Cars'!$H$21</c:f>
              <c:strCache>
                <c:ptCount val="1"/>
                <c:pt idx="0">
                  <c:v>Sum of Gross Revenue</c:v>
                </c:pt>
              </c:strCache>
            </c:strRef>
          </c:tx>
          <c:spPr>
            <a:pattFill prst="narVert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strRef>
              <c:f>' Top_Bottom 10 Cars'!$G$22:$G$31</c:f>
              <c:strCache>
                <c:ptCount val="10"/>
                <c:pt idx="0">
                  <c:v>Mazda B-Series Plus</c:v>
                </c:pt>
                <c:pt idx="1">
                  <c:v>Lexus ES</c:v>
                </c:pt>
                <c:pt idx="2">
                  <c:v>Daewoo Nubira</c:v>
                </c:pt>
                <c:pt idx="3">
                  <c:v>Volkswagen Type 2</c:v>
                </c:pt>
                <c:pt idx="4">
                  <c:v>Jaguar XJ Series</c:v>
                </c:pt>
                <c:pt idx="5">
                  <c:v>Buick Century</c:v>
                </c:pt>
                <c:pt idx="6">
                  <c:v>Jaguar XJ Series</c:v>
                </c:pt>
                <c:pt idx="7">
                  <c:v>Honda CR-V</c:v>
                </c:pt>
                <c:pt idx="8">
                  <c:v>Mercury Grand Marquis</c:v>
                </c:pt>
                <c:pt idx="9">
                  <c:v>Jaguar XJ Series</c:v>
                </c:pt>
              </c:strCache>
            </c:strRef>
          </c:cat>
          <c:val>
            <c:numRef>
              <c:f>' Top_Bottom 10 Cars'!$H$22:$H$31</c:f>
              <c:numCache>
                <c:formatCode>General</c:formatCode>
                <c:ptCount val="10"/>
                <c:pt idx="0">
                  <c:v>6176</c:v>
                </c:pt>
                <c:pt idx="1">
                  <c:v>6003</c:v>
                </c:pt>
                <c:pt idx="2">
                  <c:v>5921</c:v>
                </c:pt>
                <c:pt idx="3">
                  <c:v>5792</c:v>
                </c:pt>
                <c:pt idx="4">
                  <c:v>5791</c:v>
                </c:pt>
                <c:pt idx="5">
                  <c:v>5575</c:v>
                </c:pt>
                <c:pt idx="6">
                  <c:v>5456</c:v>
                </c:pt>
                <c:pt idx="7">
                  <c:v>5322</c:v>
                </c:pt>
                <c:pt idx="8">
                  <c:v>5311</c:v>
                </c:pt>
                <c:pt idx="9">
                  <c:v>5297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521672352"/>
        <c:axId val="521671960"/>
      </c:barChart>
      <c:catAx>
        <c:axId val="521672352"/>
        <c:scaling>
          <c:orientation val="minMax"/>
        </c:scaling>
        <c:delete val="0"/>
        <c:axPos val="l"/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Cars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1960"/>
        <c:crosses val="autoZero"/>
        <c:auto val="1"/>
        <c:lblAlgn val="ctr"/>
        <c:lblOffset val="100"/>
        <c:noMultiLvlLbl val="0"/>
      </c:catAx>
      <c:valAx>
        <c:axId val="521671960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Gross Revenue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900" b="1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23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pivotSource>
    <c:name>[Capstone 1- Manju.xlsx]Top_Bottom 10 Branches!PivotTable17</c:name>
    <c:fmtId val="4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 Most Profitable Branches By Gross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'Top_Bottom 10 Branches'!$E$5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Vert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'Top_Bottom 10 Branches'!$B$6:$D$16</c:f>
              <c:multiLvlStrCache>
                <c:ptCount val="10"/>
                <c:lvl>
                  <c:pt idx="0">
                    <c:v>Denver</c:v>
                  </c:pt>
                  <c:pt idx="1">
                    <c:v>Longview</c:v>
                  </c:pt>
                  <c:pt idx="2">
                    <c:v>Saint Louis</c:v>
                  </c:pt>
                  <c:pt idx="3">
                    <c:v>Charlotte</c:v>
                  </c:pt>
                  <c:pt idx="4">
                    <c:v>El Paso</c:v>
                  </c:pt>
                  <c:pt idx="5">
                    <c:v>Miami</c:v>
                  </c:pt>
                  <c:pt idx="6">
                    <c:v>Los Angeles</c:v>
                  </c:pt>
                  <c:pt idx="7">
                    <c:v>Roanoke</c:v>
                  </c:pt>
                  <c:pt idx="8">
                    <c:v>Pomona</c:v>
                  </c:pt>
                  <c:pt idx="9">
                    <c:v>Fort Worth</c:v>
                  </c:pt>
                </c:lvl>
                <c:lvl>
                  <c:pt idx="0">
                    <c:v>Colorado</c:v>
                  </c:pt>
                  <c:pt idx="1">
                    <c:v>Texas</c:v>
                  </c:pt>
                  <c:pt idx="2">
                    <c:v>Missouri</c:v>
                  </c:pt>
                  <c:pt idx="3">
                    <c:v>North Carolina</c:v>
                  </c:pt>
                  <c:pt idx="4">
                    <c:v>Texas</c:v>
                  </c:pt>
                  <c:pt idx="5">
                    <c:v>Florida</c:v>
                  </c:pt>
                  <c:pt idx="6">
                    <c:v>California</c:v>
                  </c:pt>
                  <c:pt idx="7">
                    <c:v>Virginia</c:v>
                  </c:pt>
                  <c:pt idx="8">
                    <c:v>California</c:v>
                  </c:pt>
                  <c:pt idx="9">
                    <c:v>Texas</c:v>
                  </c:pt>
                </c:lvl>
                <c:lvl>
                  <c:pt idx="0">
                    <c:v>7</c:v>
                  </c:pt>
                  <c:pt idx="1">
                    <c:v>18</c:v>
                  </c:pt>
                  <c:pt idx="2">
                    <c:v>22</c:v>
                  </c:pt>
                  <c:pt idx="3">
                    <c:v>24</c:v>
                  </c:pt>
                  <c:pt idx="4">
                    <c:v>29</c:v>
                  </c:pt>
                  <c:pt idx="5">
                    <c:v>32</c:v>
                  </c:pt>
                  <c:pt idx="6">
                    <c:v>42</c:v>
                  </c:pt>
                  <c:pt idx="7">
                    <c:v>45</c:v>
                  </c:pt>
                  <c:pt idx="8">
                    <c:v>49</c:v>
                  </c:pt>
                  <c:pt idx="9">
                    <c:v>50</c:v>
                  </c:pt>
                </c:lvl>
              </c:multiLvlStrCache>
            </c:multiLvlStrRef>
          </c:cat>
          <c:val>
            <c:numRef>
              <c:f>'Top_Bottom 10 Branches'!$E$6:$E$16</c:f>
              <c:numCache>
                <c:formatCode>"$"#,##0.00</c:formatCode>
                <c:ptCount val="10"/>
                <c:pt idx="0">
                  <c:v>1096100</c:v>
                </c:pt>
                <c:pt idx="1">
                  <c:v>1094796</c:v>
                </c:pt>
                <c:pt idx="2">
                  <c:v>1111112</c:v>
                </c:pt>
                <c:pt idx="3">
                  <c:v>1082085</c:v>
                </c:pt>
                <c:pt idx="4">
                  <c:v>1081213</c:v>
                </c:pt>
                <c:pt idx="5">
                  <c:v>1096105</c:v>
                </c:pt>
                <c:pt idx="6">
                  <c:v>1089487</c:v>
                </c:pt>
                <c:pt idx="7">
                  <c:v>1087019</c:v>
                </c:pt>
                <c:pt idx="8">
                  <c:v>1111109</c:v>
                </c:pt>
                <c:pt idx="9">
                  <c:v>1085112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521672744"/>
        <c:axId val="521677840"/>
      </c:barChart>
      <c:catAx>
        <c:axId val="52167274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7840"/>
        <c:crosses val="autoZero"/>
        <c:auto val="1"/>
        <c:lblAlgn val="ctr"/>
        <c:lblOffset val="100"/>
        <c:noMultiLvlLbl val="0"/>
      </c:catAx>
      <c:valAx>
        <c:axId val="521677840"/>
        <c:scaling>
          <c:orientation val="minMax"/>
        </c:scaling>
        <c:delete val="1"/>
        <c:axPos val="b"/>
        <c:numFmt formatCode="&quot;$&quot;#,##0.00" sourceLinked="1"/>
        <c:majorTickMark val="none"/>
        <c:minorTickMark val="none"/>
        <c:tickLblPos val="nextTo"/>
        <c:crossAx val="52167274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</c:extLst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6"/>
    </mc:Choice>
    <mc:Fallback>
      <c:style val="6"/>
    </mc:Fallback>
  </mc:AlternateContent>
  <c:pivotSource>
    <c:name>[Capstone 1- Manju.xlsx]Top_Bottom 10 Branches!PivotTable18</c:name>
    <c:fmtId val="3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2200" b="1" i="0" u="none" strike="noStrike" kern="1200" cap="all" spc="150" baseline="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10 Least Profitable Branches by Revenue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200" b="1" i="0" u="none" strike="noStrike" kern="1200" cap="all" spc="150" baseline="0">
              <a:solidFill>
                <a:schemeClr val="tx1">
                  <a:lumMod val="50000"/>
                  <a:lumOff val="50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pattFill prst="narVert">
            <a:fgClr>
              <a:schemeClr val="accent4"/>
            </a:fgClr>
            <a:bgClr>
              <a:schemeClr val="accent4">
                <a:lumMod val="20000"/>
                <a:lumOff val="80000"/>
              </a:schemeClr>
            </a:bgClr>
          </a:pattFill>
          <a:ln>
            <a:noFill/>
          </a:ln>
          <a:effectLst>
            <a:innerShdw blurRad="114300">
              <a:schemeClr val="accent4"/>
            </a:innerShdw>
          </a:effectLst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'Top_Bottom 10 Branches'!$K$5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narVert">
              <a:fgClr>
                <a:schemeClr val="accent4"/>
              </a:fgClr>
              <a:bgClr>
                <a:schemeClr val="accent4">
                  <a:lumMod val="20000"/>
                  <a:lumOff val="80000"/>
                </a:schemeClr>
              </a:bgClr>
            </a:pattFill>
            <a:ln>
              <a:noFill/>
            </a:ln>
            <a:effectLst>
              <a:innerShdw blurRad="114300">
                <a:schemeClr val="accent4"/>
              </a:innerShdw>
            </a:effectLst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</a:ln>
                    <a:effectLst/>
                  </c:spPr>
                </c15:leaderLines>
              </c:ext>
            </c:extLst>
          </c:dLbls>
          <c:cat>
            <c:multiLvlStrRef>
              <c:f>'Top_Bottom 10 Branches'!$H$6:$J$16</c:f>
              <c:multiLvlStrCache>
                <c:ptCount val="10"/>
                <c:lvl>
                  <c:pt idx="0">
                    <c:v>Sioux City</c:v>
                  </c:pt>
                  <c:pt idx="1">
                    <c:v>New York City</c:v>
                  </c:pt>
                  <c:pt idx="2">
                    <c:v>Waterloo</c:v>
                  </c:pt>
                  <c:pt idx="3">
                    <c:v>Los Angeles</c:v>
                  </c:pt>
                  <c:pt idx="4">
                    <c:v>York</c:v>
                  </c:pt>
                  <c:pt idx="5">
                    <c:v>Las Vegas</c:v>
                  </c:pt>
                  <c:pt idx="6">
                    <c:v>Duluth</c:v>
                  </c:pt>
                  <c:pt idx="7">
                    <c:v>Jersey City</c:v>
                  </c:pt>
                  <c:pt idx="8">
                    <c:v>Lake Charles</c:v>
                  </c:pt>
                  <c:pt idx="9">
                    <c:v>Sacramento</c:v>
                  </c:pt>
                </c:lvl>
                <c:lvl>
                  <c:pt idx="0">
                    <c:v>Iowa</c:v>
                  </c:pt>
                  <c:pt idx="1">
                    <c:v>New York</c:v>
                  </c:pt>
                  <c:pt idx="2">
                    <c:v>Iowa</c:v>
                  </c:pt>
                  <c:pt idx="3">
                    <c:v>California</c:v>
                  </c:pt>
                  <c:pt idx="4">
                    <c:v>Pennsylvania</c:v>
                  </c:pt>
                  <c:pt idx="5">
                    <c:v>Nevada</c:v>
                  </c:pt>
                  <c:pt idx="6">
                    <c:v>Minnesota</c:v>
                  </c:pt>
                  <c:pt idx="7">
                    <c:v>New Jersey</c:v>
                  </c:pt>
                  <c:pt idx="8">
                    <c:v>Louisiana</c:v>
                  </c:pt>
                  <c:pt idx="9">
                    <c:v>California</c:v>
                  </c:pt>
                </c:lvl>
                <c:lvl>
                  <c:pt idx="0">
                    <c:v>15</c:v>
                  </c:pt>
                  <c:pt idx="1">
                    <c:v>16</c:v>
                  </c:pt>
                  <c:pt idx="2">
                    <c:v>21</c:v>
                  </c:pt>
                  <c:pt idx="3">
                    <c:v>25</c:v>
                  </c:pt>
                  <c:pt idx="4">
                    <c:v>26</c:v>
                  </c:pt>
                  <c:pt idx="5">
                    <c:v>27</c:v>
                  </c:pt>
                  <c:pt idx="6">
                    <c:v>30</c:v>
                  </c:pt>
                  <c:pt idx="7">
                    <c:v>31</c:v>
                  </c:pt>
                  <c:pt idx="8">
                    <c:v>34</c:v>
                  </c:pt>
                  <c:pt idx="9">
                    <c:v>43</c:v>
                  </c:pt>
                </c:lvl>
              </c:multiLvlStrCache>
            </c:multiLvlStrRef>
          </c:cat>
          <c:val>
            <c:numRef>
              <c:f>'Top_Bottom 10 Branches'!$K$6:$K$16</c:f>
              <c:numCache>
                <c:formatCode>"$"#,##0.00</c:formatCode>
                <c:ptCount val="10"/>
                <c:pt idx="0">
                  <c:v>1014274</c:v>
                </c:pt>
                <c:pt idx="1">
                  <c:v>1015575</c:v>
                </c:pt>
                <c:pt idx="2">
                  <c:v>1024806</c:v>
                </c:pt>
                <c:pt idx="3">
                  <c:v>1015440</c:v>
                </c:pt>
                <c:pt idx="4">
                  <c:v>1009498</c:v>
                </c:pt>
                <c:pt idx="5">
                  <c:v>995514</c:v>
                </c:pt>
                <c:pt idx="6">
                  <c:v>1002894</c:v>
                </c:pt>
                <c:pt idx="7">
                  <c:v>1020054</c:v>
                </c:pt>
                <c:pt idx="8">
                  <c:v>1027644</c:v>
                </c:pt>
                <c:pt idx="9">
                  <c:v>1028288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27"/>
        <c:overlap val="-48"/>
        <c:axId val="521676664"/>
        <c:axId val="521675488"/>
      </c:barChart>
      <c:catAx>
        <c:axId val="521676664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19050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5488"/>
        <c:crosses val="autoZero"/>
        <c:auto val="1"/>
        <c:lblAlgn val="ctr"/>
        <c:lblOffset val="100"/>
        <c:noMultiLvlLbl val="0"/>
      </c:catAx>
      <c:valAx>
        <c:axId val="521675488"/>
        <c:scaling>
          <c:orientation val="minMax"/>
        </c:scaling>
        <c:delete val="1"/>
        <c:axPos val="b"/>
        <c:numFmt formatCode="&quot;$&quot;#,##0.00" sourceLinked="1"/>
        <c:majorTickMark val="none"/>
        <c:minorTickMark val="none"/>
        <c:tickLblPos val="nextTo"/>
        <c:crossAx val="521676664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</c14:pivotOptions>
    </c:ext>
  </c:extLst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1 Vs. Baseline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Strategies!$C$11:$C$12</c:f>
              <c:strCache>
                <c:ptCount val="2"/>
                <c:pt idx="0">
                  <c:v>Baseline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Strategies!$B$13:$B$32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Strategies!$C$13:$C$32</c:f>
              <c:numCache>
                <c:formatCode>_("$"* #,##0.00_);_("$"* \(#,##0.00\);_("$"* "-"??_);_(@_)</c:formatCode>
                <c:ptCount val="2"/>
                <c:pt idx="0">
                  <c:v>52830207</c:v>
                </c:pt>
                <c:pt idx="1">
                  <c:v>19763100.000000123</c:v>
                </c:pt>
              </c:numCache>
            </c:numRef>
          </c:val>
        </c:ser>
        <c:ser>
          <c:idx val="1"/>
          <c:order val="1"/>
          <c:tx>
            <c:strRef>
              <c:f>Strategies!$D$11:$D$12</c:f>
              <c:strCache>
                <c:ptCount val="2"/>
                <c:pt idx="0">
                  <c:v>Strategy 1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Strategies!$B$13:$B$32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Strategies!$D$13:$D$32</c:f>
              <c:numCache>
                <c:formatCode>_("$"* #,##0.00_);_("$"* \(#,##0.00\);_("$"* "-"??_);_(@_)</c:formatCode>
                <c:ptCount val="2"/>
                <c:pt idx="0">
                  <c:v>66037758.75</c:v>
                </c:pt>
                <c:pt idx="1">
                  <c:v>24703875.000000156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21674312"/>
        <c:axId val="521678624"/>
      </c:barChart>
      <c:catAx>
        <c:axId val="52167431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8624"/>
        <c:crosses val="autoZero"/>
        <c:auto val="1"/>
        <c:lblAlgn val="ctr"/>
        <c:lblOffset val="100"/>
        <c:noMultiLvlLbl val="0"/>
      </c:catAx>
      <c:valAx>
        <c:axId val="52167862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2167431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2 Vs. Baseline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Strategies!$C$11:$C$12</c:f>
              <c:strCache>
                <c:ptCount val="2"/>
                <c:pt idx="0">
                  <c:v>Baseline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Strategies!$B$13:$B$31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Strategies!$C$13:$C$31</c:f>
              <c:numCache>
                <c:formatCode>_("$"* #,##0.00_);_("$"* \(#,##0.00\);_("$"* "-"??_);_(@_)</c:formatCode>
                <c:ptCount val="2"/>
                <c:pt idx="0">
                  <c:v>52830207</c:v>
                </c:pt>
                <c:pt idx="1">
                  <c:v>19763100.000000123</c:v>
                </c:pt>
              </c:numCache>
            </c:numRef>
          </c:val>
        </c:ser>
        <c:ser>
          <c:idx val="2"/>
          <c:order val="2"/>
          <c:tx>
            <c:strRef>
              <c:f>Strategies!$E$11:$E$12</c:f>
              <c:strCache>
                <c:ptCount val="2"/>
                <c:pt idx="0">
                  <c:v>Strategy 2</c:v>
                </c:pt>
              </c:strCache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Strategies!$B$13:$B$31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Strategies!$E$13:$E$31</c:f>
              <c:numCache>
                <c:formatCode>_("$"* #,##0.00_);_("$"* \(#,##0.00\);_("$"* "-"??_);_(@_)</c:formatCode>
                <c:ptCount val="2"/>
                <c:pt idx="0">
                  <c:v>63396248.399999999</c:v>
                </c:pt>
                <c:pt idx="1">
                  <c:v>30329141.400000121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73452352"/>
        <c:axId val="573454704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Strategies!$D$11:$D$12</c15:sqref>
                        </c15:formulaRef>
                      </c:ext>
                    </c:extLst>
                    <c:strCache>
                      <c:ptCount val="2"/>
                      <c:pt idx="0">
                        <c:v>Strategy 1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Strategies!$B$13:$B$31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Strategies!$D$13:$D$31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66037758.75</c:v>
                      </c:pt>
                      <c:pt idx="1">
                        <c:v>24703875.000000156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57345235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54704"/>
        <c:crosses val="autoZero"/>
        <c:auto val="1"/>
        <c:lblAlgn val="ctr"/>
        <c:lblOffset val="100"/>
        <c:noMultiLvlLbl val="0"/>
      </c:catAx>
      <c:valAx>
        <c:axId val="57345470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5235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3 Vs. Baseline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Strategies!$C$11:$C$12</c:f>
              <c:strCache>
                <c:ptCount val="2"/>
                <c:pt idx="0">
                  <c:v>Baseline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Strategies!$B$13:$B$31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Strategies!$C$13:$C$31</c:f>
              <c:numCache>
                <c:formatCode>_("$"* #,##0.00_);_("$"* \(#,##0.00\);_("$"* "-"??_);_(@_)</c:formatCode>
                <c:ptCount val="2"/>
                <c:pt idx="0">
                  <c:v>52830207</c:v>
                </c:pt>
                <c:pt idx="1">
                  <c:v>19763100.000000123</c:v>
                </c:pt>
              </c:numCache>
            </c:numRef>
          </c:val>
        </c:ser>
        <c:ser>
          <c:idx val="3"/>
          <c:order val="3"/>
          <c:tx>
            <c:strRef>
              <c:f>Strategies!$F$11:$F$12</c:f>
              <c:strCache>
                <c:ptCount val="2"/>
                <c:pt idx="0">
                  <c:v>Strategy 3</c:v>
                </c:pt>
              </c:strCache>
            </c:strRef>
          </c:tx>
          <c:spPr>
            <a:solidFill>
              <a:srgbClr val="002060"/>
            </a:solidFill>
            <a:ln>
              <a:noFill/>
            </a:ln>
            <a:effectLst/>
          </c:spPr>
          <c:invertIfNegative val="0"/>
          <c:dLbls>
            <c:dLbl>
              <c:idx val="0"/>
              <c:layout>
                <c:manualLayout>
                  <c:x val="3.508787440419684E-3"/>
                  <c:y val="-1.3293839352227488E-2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dLbl>
              <c:idx val="1"/>
              <c:layout>
                <c:manualLayout>
                  <c:x val="-1.7543937202099708E-3"/>
                  <c:y val="-2.6904944143540904E-3"/>
                </c:manualLayout>
              </c:layout>
              <c:dLblPos val="outEnd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in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Strategies!$B$13:$B$31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Strategies!$F$13:$F$31</c:f>
              <c:numCache>
                <c:formatCode>_("$"* #,##0.00_);_("$"* \(#,##0.00\);_("$"* "-"??_);_(@_)</c:formatCode>
                <c:ptCount val="2"/>
                <c:pt idx="0">
                  <c:v>52557450.120000035</c:v>
                </c:pt>
                <c:pt idx="1">
                  <c:v>23597598.240000196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73446472"/>
        <c:axId val="57344451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Strategies!$D$11:$D$12</c15:sqref>
                        </c15:formulaRef>
                      </c:ext>
                    </c:extLst>
                    <c:strCache>
                      <c:ptCount val="2"/>
                      <c:pt idx="0">
                        <c:v>Strategy 1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Strategies!$B$13:$B$31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Strategies!$D$13:$D$31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66037758.75</c:v>
                      </c:pt>
                      <c:pt idx="1">
                        <c:v>24703875.000000156</c:v>
                      </c:pt>
                    </c:numCache>
                  </c:numRef>
                </c:val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Strategies!$E$11:$E$12</c15:sqref>
                        </c15:formulaRef>
                      </c:ext>
                    </c:extLst>
                    <c:strCache>
                      <c:ptCount val="2"/>
                      <c:pt idx="0">
                        <c:v>Strategy 2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Strategies!$B$13:$B$31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Strategies!$E$13:$E$31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63396248.399999999</c:v>
                      </c:pt>
                      <c:pt idx="1">
                        <c:v>30329141.400000121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57344647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44512"/>
        <c:crosses val="autoZero"/>
        <c:auto val="1"/>
        <c:lblAlgn val="ctr"/>
        <c:lblOffset val="100"/>
        <c:noMultiLvlLbl val="0"/>
      </c:catAx>
      <c:valAx>
        <c:axId val="573444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4647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Strategy 4 Vs. Baseline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Strategies!$C$11:$C$12</c:f>
              <c:strCache>
                <c:ptCount val="2"/>
                <c:pt idx="0">
                  <c:v>Baseline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Strategies!$B$13:$B$32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Strategies!$C$13:$C$32</c:f>
              <c:numCache>
                <c:formatCode>_("$"* #,##0.00_);_("$"* \(#,##0.00\);_("$"* "-"??_);_(@_)</c:formatCode>
                <c:ptCount val="2"/>
                <c:pt idx="0">
                  <c:v>52830207</c:v>
                </c:pt>
                <c:pt idx="1">
                  <c:v>19763100.000000123</c:v>
                </c:pt>
              </c:numCache>
            </c:numRef>
          </c:val>
        </c:ser>
        <c:ser>
          <c:idx val="4"/>
          <c:order val="4"/>
          <c:tx>
            <c:strRef>
              <c:f>Strategies!$G$11:$G$12</c:f>
              <c:strCache>
                <c:ptCount val="2"/>
                <c:pt idx="0">
                  <c:v>Strategy 4 (Combined)</c:v>
                </c:pt>
              </c:strCache>
            </c:strRef>
          </c:tx>
          <c:spPr>
            <a:solidFill>
              <a:schemeClr val="accent4">
                <a:lumMod val="60000"/>
              </a:schemeClr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Strategies!$B$13:$B$32</c:f>
              <c:strCache>
                <c:ptCount val="2"/>
                <c:pt idx="0">
                  <c:v>Gross Revenue</c:v>
                </c:pt>
                <c:pt idx="1">
                  <c:v>Net Revenue</c:v>
                </c:pt>
              </c:strCache>
            </c:strRef>
          </c:cat>
          <c:val>
            <c:numRef>
              <c:f>Strategies!$G$13:$G$32</c:f>
              <c:numCache>
                <c:formatCode>_("$"* #,##0.00_);_("$"* \(#,##0.00\);_("$"* "-"??_);_(@_)</c:formatCode>
                <c:ptCount val="2"/>
                <c:pt idx="0">
                  <c:v>76331043.270000041</c:v>
                </c:pt>
                <c:pt idx="1">
                  <c:v>39104414.640000232</c:v>
                </c:pt>
              </c:numCache>
            </c:numRef>
          </c:val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573459016"/>
        <c:axId val="573460192"/>
        <c:extLst>
          <c:ext xmlns:c15="http://schemas.microsoft.com/office/drawing/2012/chart" uri="{02D57815-91ED-43cb-92C2-25804820EDAC}">
            <c15:filteredBarSeries>
              <c15:ser>
                <c:idx val="1"/>
                <c:order val="1"/>
                <c:tx>
                  <c:strRef>
                    <c:extLst>
                      <c:ext uri="{02D57815-91ED-43cb-92C2-25804820EDAC}">
                        <c15:formulaRef>
                          <c15:sqref>Strategies!$D$11:$D$12</c15:sqref>
                        </c15:formulaRef>
                      </c:ext>
                    </c:extLst>
                    <c:strCache>
                      <c:ptCount val="2"/>
                      <c:pt idx="0">
                        <c:v>Strategy 1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>
                    <c:ext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>
                      <c:ext uri="{02D57815-91ED-43cb-92C2-25804820EDAC}">
                        <c15:formulaRef>
                          <c15:sqref>Strategies!$B$13:$B$32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>
                      <c:ext uri="{02D57815-91ED-43cb-92C2-25804820EDAC}">
                        <c15:formulaRef>
                          <c15:sqref>Strategies!$D$13:$D$32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66037758.75</c:v>
                      </c:pt>
                      <c:pt idx="1">
                        <c:v>24703875.000000156</c:v>
                      </c:pt>
                    </c:numCache>
                  </c:numRef>
                </c:val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Strategies!$E$11:$E$12</c15:sqref>
                        </c15:formulaRef>
                      </c:ext>
                    </c:extLst>
                    <c:strCache>
                      <c:ptCount val="2"/>
                      <c:pt idx="0">
                        <c:v>Strategy 2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Strategies!$B$13:$B$32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Strategies!$E$13:$E$32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63396248.399999999</c:v>
                      </c:pt>
                      <c:pt idx="1">
                        <c:v>30329141.400000121</c:v>
                      </c:pt>
                    </c:numCache>
                  </c:numRef>
                </c:val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Strategies!$F$11:$F$12</c15:sqref>
                        </c15:formulaRef>
                      </c:ext>
                    </c:extLst>
                    <c:strCache>
                      <c:ptCount val="2"/>
                      <c:pt idx="0">
                        <c:v>Strategy 3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dLbls>
                  <c:spPr>
                    <a:noFill/>
                    <a:ln>
                      <a:noFill/>
                    </a:ln>
                    <a:effectLst/>
                  </c:spPr>
                  <c:txPr>
                    <a:bodyPr rot="0" spcFirstLastPara="1" vertOverflow="ellipsis" vert="horz" wrap="square" lIns="38100" tIns="19050" rIns="38100" bIns="19050" anchor="ctr" anchorCtr="1">
                      <a:spAutoFit/>
                    </a:bodyPr>
                    <a:lstStyle/>
                    <a:p>
                      <a:pPr>
                        <a:defRPr sz="900" b="0" i="0" u="none" strike="noStrike" kern="1200" baseline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+mn-lt"/>
                          <a:ea typeface="+mn-ea"/>
                          <a:cs typeface="+mn-cs"/>
                        </a:defRPr>
                      </a:pPr>
                      <a:endParaRPr lang="en-US"/>
                    </a:p>
                  </c:txPr>
                  <c:dLblPos val="outEnd"/>
                  <c:showLegendKey val="0"/>
                  <c:showVal val="1"/>
                  <c:showCatName val="0"/>
                  <c:showSerName val="0"/>
                  <c:showPercent val="0"/>
                  <c:showBubbleSize val="0"/>
                  <c:showLeaderLines val="0"/>
                  <c:extLst xmlns:c15="http://schemas.microsoft.com/office/drawing/2012/chart">
                    <c:ext xmlns:c15="http://schemas.microsoft.com/office/drawing/2012/chart" uri="{CE6537A1-D6FC-4f65-9D91-7224C49458BB}">
                      <c15:showLeaderLines val="1"/>
                      <c15:leaderLines>
                        <c:spPr>
                          <a:ln w="9525" cap="flat" cmpd="sng" algn="ctr">
                            <a:solidFill>
                              <a:schemeClr val="tx1">
                                <a:lumMod val="35000"/>
                                <a:lumOff val="65000"/>
                              </a:schemeClr>
                            </a:solidFill>
                            <a:round/>
                          </a:ln>
                          <a:effectLst/>
                        </c:spPr>
                      </c15:leaderLines>
                    </c:ext>
                  </c:extLst>
                </c:dLbls>
                <c:cat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Strategies!$B$13:$B$32</c15:sqref>
                        </c15:formulaRef>
                      </c:ext>
                    </c:extLst>
                    <c:strCache>
                      <c:ptCount val="2"/>
                      <c:pt idx="0">
                        <c:v>Gross Revenue</c:v>
                      </c:pt>
                      <c:pt idx="1">
                        <c:v>Net Revenue</c:v>
                      </c:pt>
                    </c:strCache>
                  </c: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Strategies!$F$13:$F$32</c15:sqref>
                        </c15:formulaRef>
                      </c:ext>
                    </c:extLst>
                    <c:numCache>
                      <c:formatCode>_("$"* #,##0.00_);_("$"* \(#,##0.00\);_("$"* "-"??_);_(@_)</c:formatCode>
                      <c:ptCount val="2"/>
                      <c:pt idx="0">
                        <c:v>52557450.120000035</c:v>
                      </c:pt>
                      <c:pt idx="1">
                        <c:v>23597598.240000196</c:v>
                      </c:pt>
                    </c:numCache>
                  </c:numRef>
                </c:val>
              </c15:ser>
            </c15:filteredBarSeries>
          </c:ext>
        </c:extLst>
      </c:barChart>
      <c:catAx>
        <c:axId val="573459016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60192"/>
        <c:crosses val="autoZero"/>
        <c:auto val="1"/>
        <c:lblAlgn val="ctr"/>
        <c:lblOffset val="100"/>
        <c:noMultiLvlLbl val="0"/>
      </c:catAx>
      <c:valAx>
        <c:axId val="5734601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_(&quot;$&quot;* #,##0.00_);_(&quot;$&quot;* \(#,##0.00\);_(&quot;$&quot;* &quot;-&quot;??_);_(@_)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573459016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withinLinearReversed" id="22">
  <a:schemeClr val="accent2"/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3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4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5.xml><?xml version="1.0" encoding="utf-8"?>
<cs:colorStyle xmlns:cs="http://schemas.microsoft.com/office/drawing/2012/chartStyle" xmlns:a="http://schemas.openxmlformats.org/drawingml/2006/main" meth="withinLinear" id="17">
  <a:schemeClr val="accent4"/>
</cs:colorStyle>
</file>

<file path=ppt/charts/colors6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2">
  <a:schemeClr val="accent2"/>
  <a:schemeClr val="accent4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342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2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lt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>
    <cs:lnRef idx="0"/>
    <cs:fillRef idx="0"/>
    <cs:effectRef idx="0"/>
    <cs:fontRef idx="minor">
      <a:schemeClr val="lt1"/>
    </cs:fontRef>
  </cs:plotArea>
  <cs:plotArea3D>
    <cs:lnRef idx="0"/>
    <cs:fillRef idx="0"/>
    <cs:effectRef idx="0"/>
    <cs:fontRef idx="minor">
      <a:schemeClr val="lt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spPr>
      <a:ln w="12700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600" b="1" kern="1200" baseline="0"/>
  </cs:title>
  <cs:trendline>
    <cs:lnRef idx="0">
      <cs:styleClr val="auto"/>
    </cs:lnRef>
    <cs:fillRef idx="0"/>
    <cs:effectRef idx="0"/>
    <cs:fontRef idx="minor">
      <a:schemeClr val="lt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lt1"/>
    </cs:fontRef>
  </cs:wall>
</cs:chartStyle>
</file>

<file path=ppt/charts/style1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900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18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4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5.xml><?xml version="1.0" encoding="utf-8"?>
<cs:chartStyle xmlns:cs="http://schemas.microsoft.com/office/drawing/2012/chartStyle" xmlns:a="http://schemas.openxmlformats.org/drawingml/2006/main" id="21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197" b="1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19050" cap="flat" cmpd="sng" algn="ctr">
        <a:solidFill>
          <a:schemeClr val="tx1">
            <a:lumMod val="25000"/>
            <a:lumOff val="7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dk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>
      <cs:styleClr val="auto"/>
    </cs:effectRef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narVert">
        <a:fgClr>
          <a:schemeClr val="phClr"/>
        </a:fgClr>
        <a:bgClr>
          <a:schemeClr val="phClr">
            <a:lumMod val="20000"/>
            <a:lumOff val="80000"/>
          </a:schemeClr>
        </a:bgClr>
      </a:pattFill>
      <a:effectLst>
        <a:innerShdw blurRad="114300">
          <a:schemeClr val="phClr"/>
        </a:innerShdw>
      </a:effectLst>
    </cs:spPr>
  </cs:dataPoint3D>
  <cs:dataPointLine>
    <cs:lnRef idx="0">
      <cs:styleClr val="auto"/>
    </cs:lnRef>
    <cs:fillRef idx="0"/>
    <cs:effectRef idx="0"/>
    <cs:fontRef idx="minor">
      <a:schemeClr val="dk1"/>
    </cs:fontRef>
    <cs:spPr>
      <a:ln w="28575" cap="rnd">
        <a:solidFill>
          <a:schemeClr val="phClr"/>
        </a:solidFill>
        <a:round/>
      </a:ln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</cs:spPr>
  </cs:dataPointMarker>
  <cs:dataPointMarkerLayout symbol="circle" size="6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ln w="9525">
        <a:solidFill>
          <a:schemeClr val="tx1">
            <a:lumMod val="15000"/>
            <a:lumOff val="85000"/>
          </a:schemeClr>
        </a:solidFill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75000"/>
          <a:lumOff val="25000"/>
        </a:schemeClr>
      </a:solidFill>
      <a:ln w="9525">
        <a:solidFill>
          <a:schemeClr val="tx1">
            <a:lumMod val="50000"/>
            <a:lumOff val="5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dk1"/>
    </cs:fontRef>
    <cs:spPr>
      <a:ln w="9525">
        <a:solidFill>
          <a:schemeClr val="tx1">
            <a:lumMod val="50000"/>
            <a:lumOff val="50000"/>
          </a:schemeClr>
        </a:solidFill>
        <a:round/>
      </a:ln>
    </cs:spPr>
  </cs:errorBar>
  <cs:floor>
    <cs:lnRef idx="0"/>
    <cs:fillRef idx="0"/>
    <cs:effectRef idx="0"/>
    <cs:fontRef idx="minor">
      <a:schemeClr val="dk1"/>
    </cs:fontRef>
  </cs:floor>
  <cs:gridlineMajor>
    <cs:lnRef idx="0"/>
    <cs:fillRef idx="0"/>
    <cs:effectRef idx="0"/>
    <cs:fontRef idx="minor">
      <a:schemeClr val="dk1"/>
    </cs:fontRef>
    <cs:spPr>
      <a:ln>
        <a:solidFill>
          <a:schemeClr val="tx1">
            <a:lumMod val="15000"/>
            <a:lumOff val="85000"/>
          </a:schemeClr>
        </a:solidFill>
      </a:ln>
    </cs:spPr>
  </cs:gridlineMajor>
  <cs:gridlineMinor>
    <cs:lnRef idx="0"/>
    <cs:fillRef idx="0"/>
    <cs:effectRef idx="0"/>
    <cs:fontRef idx="minor">
      <a:schemeClr val="dk1"/>
    </cs:fontRef>
    <cs:spPr>
      <a:ln>
        <a:solidFill>
          <a:schemeClr val="tx1">
            <a:lumMod val="5000"/>
            <a:lumOff val="95000"/>
          </a:schemeClr>
        </a:solidFill>
      </a:ln>
    </cs:spPr>
  </cs:gridlineMinor>
  <cs:hiLo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hiLoLine>
  <cs:leader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dk1"/>
    </cs:fontRef>
  </cs:plotArea>
  <cs:plotArea3D mods="allowNoFillOverride allowNoLineOverride">
    <cs:lnRef idx="0"/>
    <cs:fillRef idx="0"/>
    <cs:effectRef idx="0"/>
    <cs:fontRef idx="minor">
      <a:schemeClr val="dk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dk1"/>
    </cs:fontRef>
    <cs:spPr>
      <a:ln w="9525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50000"/>
        <a:lumOff val="50000"/>
      </a:schemeClr>
    </cs:fontRef>
    <cs:defRPr sz="2200" b="1" kern="1200" cap="all" spc="150" baseline="0"/>
  </cs:title>
  <cs:trendline>
    <cs:lnRef idx="0">
      <cs:styleClr val="auto"/>
    </cs:lnRef>
    <cs:fillRef idx="0"/>
    <cs:effectRef idx="0"/>
    <cs:fontRef idx="minor">
      <a:schemeClr val="dk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50000"/>
            <a:lumOff val="50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677E77-A333-4C67-99EB-5A1B9D102CCC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F13846-06E2-42B5-AE06-8A90CC4D451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59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g4569d18dca_1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41" name="Google Shape;241;g4569d18dca_1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618046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0719924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D9CD44A-860B-4F32-99AE-9D49972019F4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64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F8E8EE67-7A75-494E-98A3-D8E57C5B2CB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657646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4569d18dca_2_1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96" name="Google Shape;496;g4569d18dca_2_1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04498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tags" Target="../tags/tag5.xml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E48F328-31F6-4819-9973-0794751172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CEA64537-8DAB-43A0-9B28-2B92DEFC6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8FC39FB1-2571-4E4D-ABD2-406E9C18A06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9537290-6998-48AF-A14F-CAD6AC3DD794}" type="datetime1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60A17342-79B1-44BE-9237-AC8119FEF0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F426483A-00DE-4E4A-A632-634579ED6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4194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E90073C-AF48-472B-B620-52918F9B57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40CC4C05-EC15-41D4-B5EC-63FE84321B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A8CD1D4A-B965-4AE9-BD8A-EDFAC979CB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09AAF76-793A-41D0-B2FC-5F243646E2F6}" type="datetime1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3EF0C1BB-614C-4291-B3B1-F81AA4E2AB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7AF47BA-AC7C-40E0-991D-DFEE05805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5992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C406D354-0CEC-477C-8BBB-B89B09CB40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D80B9C5A-009D-462B-973B-72301DC265A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B7390D1F-2ADD-4E4D-9B3C-1F6FEA586D9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85344CA-4CC4-49A1-8A10-155C23E85E1D}" type="datetime1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C948D711-603C-43F8-8541-BD3B3B1363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D05A0D8-2AA0-46F1-95BC-C2159C0217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125064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bg>
      <p:bgPr>
        <a:blipFill dpi="0" rotWithShape="1">
          <a:blip r:embed="rId2">
            <a:alphaModFix amt="10000"/>
            <a:lum/>
          </a:blip>
          <a:srcRect/>
          <a:stretch>
            <a:fillRect t="-13000" b="-1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7530E38-2288-4F54-B604-30E49A675C8C}" type="datetime1">
              <a:rPr lang="en-US" smtClean="0"/>
              <a:t>4/3/2021</a:t>
            </a:fld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9F80BA07-A013-488C-B5F4-59CAC77D2FE1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 userDrawn="1"/>
        </p:nvGrpSpPr>
        <p:grpSpPr>
          <a:xfrm>
            <a:off x="0" y="6787232"/>
            <a:ext cx="12191999" cy="70768"/>
            <a:chOff x="0" y="6598557"/>
            <a:chExt cx="11538858" cy="259443"/>
          </a:xfrm>
        </p:grpSpPr>
        <p:sp>
          <p:nvSpPr>
            <p:cNvPr id="11" name="Rectangle 10"/>
            <p:cNvSpPr/>
            <p:nvPr/>
          </p:nvSpPr>
          <p:spPr>
            <a:xfrm>
              <a:off x="0" y="6598557"/>
              <a:ext cx="3846286" cy="259443"/>
            </a:xfrm>
            <a:prstGeom prst="rect">
              <a:avLst/>
            </a:prstGeom>
            <a:solidFill>
              <a:srgbClr val="FF575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 11"/>
            <p:cNvSpPr/>
            <p:nvPr/>
          </p:nvSpPr>
          <p:spPr>
            <a:xfrm>
              <a:off x="3846286" y="6598557"/>
              <a:ext cx="3846286" cy="259443"/>
            </a:xfrm>
            <a:prstGeom prst="rect">
              <a:avLst/>
            </a:prstGeom>
            <a:solidFill>
              <a:srgbClr val="B1BE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/>
            <p:cNvSpPr/>
            <p:nvPr/>
          </p:nvSpPr>
          <p:spPr>
            <a:xfrm>
              <a:off x="7692572" y="6598557"/>
              <a:ext cx="3846286" cy="259443"/>
            </a:xfrm>
            <a:prstGeom prst="rect">
              <a:avLst/>
            </a:prstGeom>
            <a:solidFill>
              <a:srgbClr val="5899B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Text Placeholder 14"/>
          <p:cNvSpPr>
            <a:spLocks noGrp="1"/>
          </p:cNvSpPr>
          <p:nvPr>
            <p:ph type="body" sz="quarter" idx="13" hasCustomPrompt="1"/>
          </p:nvPr>
        </p:nvSpPr>
        <p:spPr>
          <a:xfrm>
            <a:off x="1857375" y="360971"/>
            <a:ext cx="8380505" cy="535531"/>
          </a:xfrm>
        </p:spPr>
        <p:txBody>
          <a:bodyPr>
            <a:spAutoFit/>
          </a:bodyPr>
          <a:lstStyle>
            <a:lvl1pPr marL="0" indent="0" algn="ctr">
              <a:buNone/>
              <a:defRPr sz="3200" baseline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LOREM IPSUM</a:t>
            </a:r>
          </a:p>
        </p:txBody>
      </p:sp>
      <p:sp>
        <p:nvSpPr>
          <p:cNvPr id="16" name="Text Placeholder 14"/>
          <p:cNvSpPr>
            <a:spLocks noGrp="1"/>
          </p:cNvSpPr>
          <p:nvPr>
            <p:ph type="body" sz="quarter" idx="14" hasCustomPrompt="1"/>
          </p:nvPr>
        </p:nvSpPr>
        <p:spPr>
          <a:xfrm>
            <a:off x="1857375" y="962259"/>
            <a:ext cx="8380505" cy="424732"/>
          </a:xfrm>
        </p:spPr>
        <p:txBody>
          <a:bodyPr>
            <a:spAutoFit/>
          </a:bodyPr>
          <a:lstStyle>
            <a:lvl1pPr marL="0" indent="0" algn="ctr">
              <a:buNone/>
              <a:defRPr sz="1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is simply dummy text of the printing and typesetting industry. </a:t>
            </a:r>
            <a:r>
              <a:rPr lang="en-US" dirty="0" err="1"/>
              <a:t>Lorem</a:t>
            </a:r>
            <a:r>
              <a:rPr lang="en-US" dirty="0"/>
              <a:t> </a:t>
            </a:r>
            <a:r>
              <a:rPr lang="en-US" dirty="0" err="1"/>
              <a:t>Ipsum</a:t>
            </a:r>
            <a:r>
              <a:rPr lang="en-US" dirty="0"/>
              <a:t> has been the industry's standard dummy text ever since the 1500s, when an unknown printer took a galley of type and scrambled it to make a type specimen book. </a:t>
            </a:r>
          </a:p>
        </p:txBody>
      </p:sp>
    </p:spTree>
    <p:extLst>
      <p:ext uri="{BB962C8B-B14F-4D97-AF65-F5344CB8AC3E}">
        <p14:creationId xmlns:p14="http://schemas.microsoft.com/office/powerpoint/2010/main" val="35340399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&amp; percentage slide">
  <p:cSld name="Title &amp; percentage slid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9828951" y="863163"/>
            <a:ext cx="28191" cy="59448"/>
          </a:xfrm>
          <a:custGeom>
            <a:avLst/>
            <a:gdLst/>
            <a:ahLst/>
            <a:cxnLst/>
            <a:rect l="l" t="t" r="r" b="b"/>
            <a:pathLst>
              <a:path w="348" h="589" extrusionOk="0">
                <a:moveTo>
                  <a:pt x="348" y="588"/>
                </a:moveTo>
                <a:lnTo>
                  <a:pt x="1" y="0"/>
                </a:lnTo>
                <a:close/>
              </a:path>
            </a:pathLst>
          </a:custGeom>
          <a:solidFill>
            <a:srgbClr val="E9AA1B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8" name="Google Shape;18;p3"/>
          <p:cNvSpPr/>
          <p:nvPr/>
        </p:nvSpPr>
        <p:spPr>
          <a:xfrm>
            <a:off x="992800" y="-226300"/>
            <a:ext cx="10206400" cy="1400400"/>
          </a:xfrm>
          <a:prstGeom prst="rect">
            <a:avLst/>
          </a:prstGeom>
          <a:noFill/>
          <a:ln w="76200" cap="flat" cmpd="sng">
            <a:solidFill>
              <a:srgbClr val="F3F3F3"/>
            </a:solidFill>
            <a:prstDash val="solid"/>
            <a:miter lim="8000"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2427833" y="834267"/>
            <a:ext cx="4074000" cy="2241200"/>
          </a:xfrm>
          <a:prstGeom prst="rect">
            <a:avLst/>
          </a:prstGeom>
          <a:solidFill>
            <a:srgbClr val="FFFFFF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4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None/>
              <a:defRPr sz="5333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086986796"/>
      </p:ext>
    </p:extLst>
  </p:cSld>
  <p:clrMapOvr>
    <a:masterClrMapping/>
  </p:clrMapOvr>
  <p:extLst mod="1">
    <p:ext uri="{DCECCB84-F9BA-43D5-87BE-67443E8EF086}">
      <p15:sldGuideLst xmlns:p15="http://schemas.microsoft.com/office/powerpoint/2012/main">
        <p15:guide id="1" pos="1871">
          <p15:clr>
            <a:srgbClr val="F9AD4C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54878B7-40A9-4BA1-8665-0339A7D0A6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9C0AD308-1653-4640-A584-5196128AD77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C85BC23E-B578-4F6D-9EDE-54B0ED86E5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4F2C8AA-0588-4C84-B16E-74FAF89B55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26FE865B-1D52-4F00-9196-E33C13B74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987893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54AE343-74BD-41A4-BD4D-48724138F6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319C7769-C2BC-4A67-9D35-81ED228023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BE87B10-327C-4D3A-A54F-A6B313B5DA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D789B7E9-6C6D-4CBB-8774-F965EAA9AC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0872C59-5564-40C3-A9F2-F5F325E2DA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1111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97406A79-58FE-4F90-8C27-AB01AE764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56F03264-3943-4754-806A-8BB412C131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00BF26A6-06B9-4DD6-B90E-1D648582BA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83AA32B-D901-46B6-9D36-8FA754EE3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2F16944-4B67-4A79-A4E6-B1FDBA41C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47860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491964D-453A-4156-BBA0-2C4B47C79D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892B33BD-02B3-41D7-ACE8-408104D1CA6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56D80FD-5D71-49BC-BDA9-6FE2558FA7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76E70943-58E8-4619-97B6-D6CFCFB49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9919DC1-899B-481F-B8C1-01E78A31DB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BAC5CF9D-736D-4314-BDC7-27FF590DF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60990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F16A25EA-A323-41F2-AFFB-4BBFA8CFAB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1395E9D-5576-4FD0-BA23-8BC996D4F8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C3E9984F-4D3D-4C01-9220-83520B3332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F0DBD4FB-AE4B-4FD3-B9F1-B6F966529A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376F3397-7801-475F-9F30-68D7A691AD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01FE7B38-E9FD-487E-A95C-BA36DDFF2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48FBC180-C88F-425F-B309-E960C93B7C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4339FB7D-70E1-43E3-BFF9-6D8B001183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4970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58A126F0-F142-4A9C-AB32-49F99EBFC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E0F08820-8B2C-4EC5-8AD0-DEFFF98EB9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6E631A2F-F8FD-4866-9C46-67BA9F9B5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09ADA0ED-D981-4998-82AE-05A4B5152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5926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9" name="Object 8" hidden="1">
            <a:extLst>
              <a:ext uri="{FF2B5EF4-FFF2-40B4-BE49-F238E27FC236}">
                <a16:creationId xmlns="" xmlns:a16="http://schemas.microsoft.com/office/drawing/2014/main" id="{65658B50-67D7-4478-B602-CBD1D06239AE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29210124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119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Rectangle 7" hidden="1">
            <a:extLst>
              <a:ext uri="{FF2B5EF4-FFF2-40B4-BE49-F238E27FC236}">
                <a16:creationId xmlns="" xmlns:a16="http://schemas.microsoft.com/office/drawing/2014/main" id="{10D5196D-AA58-4AB1-8C23-AA7094AFB1B7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="" xmlns:a16="http://schemas.microsoft.com/office/drawing/2014/main" id="{7F50470C-071B-4DB0-8380-4AF3555761CC}"/>
              </a:ext>
            </a:extLst>
          </p:cNvPr>
          <p:cNvSpPr/>
          <p:nvPr userDrawn="1"/>
        </p:nvSpPr>
        <p:spPr>
          <a:xfrm>
            <a:off x="11315700" y="6356350"/>
            <a:ext cx="418353" cy="36512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38F74383-D9F7-4295-BA50-4E5D21C7B578}"/>
              </a:ext>
            </a:extLst>
          </p:cNvPr>
          <p:cNvSpPr/>
          <p:nvPr userDrawn="1"/>
        </p:nvSpPr>
        <p:spPr>
          <a:xfrm>
            <a:off x="11379200" y="6356350"/>
            <a:ext cx="418353" cy="36512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6BBD567C-DE62-439D-994E-C4C1DC7C8A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6DF309AD-B46E-4D8A-ADCC-4745606CF0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ECF8C54E-22D4-4D73-9A0C-51560A8E6E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2C210A1-65E7-4279-817E-E0ABAF6736C7}" type="datetime1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544F75F-DB7F-4501-BAA8-B51DF150B7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7B07F223-A35A-4ADB-8698-DEDD29E8B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445505" y="6414220"/>
            <a:ext cx="285741" cy="249385"/>
          </a:xfrm>
        </p:spPr>
        <p:txBody>
          <a:bodyPr lIns="0" tIns="0" rIns="0" b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fld id="{3845BFCF-BC39-408B-B548-F49321513389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117280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F407D318-A37C-42B4-9AD6-97B28F9E0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D4FED262-8D95-4025-889E-1F72497C4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1C12B889-B9CB-4E59-9257-31E3CEC349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6691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ACFEA8B-2EF5-4C61-B706-F0878DDCF3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C321A11B-EA94-4908-A823-CF563CF6F55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E699F68A-FDCF-4E63-9276-D334B8F0F6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3F26C193-21DF-4571-9F20-6505EE9862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E1EB6686-B8AE-4C41-9E8C-FC24AB6D4E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A2289CB-CEBF-492F-B25D-7918922B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3654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B60DCB26-C7EC-4DAC-AEC8-69F1B84606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6D1B64CA-8DA0-457C-9A3D-D077531F530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7C2D82AF-E44D-4657-92A0-D5731CFACDC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1CA96FDA-B274-4224-B668-878F318AF4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A9BF968C-3329-47A0-AE96-84FE74F033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156DAA27-8A0E-4CE4-8164-6EE2E06B02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0389232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AE534E8-C440-488C-AB93-D700057DB9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C6DBAF66-E58F-452E-BF71-BCF2BF8D46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22E4FD5A-EE11-494B-B66F-6CDF19BE39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F10B277F-775D-4899-902B-F83B684BF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E2B97E79-77A5-4E66-9E05-275B04DCC0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501590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="" xmlns:a16="http://schemas.microsoft.com/office/drawing/2014/main" id="{63E5E1A4-8CD9-4CAF-9B6D-5D9B4EABB78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="" xmlns:a16="http://schemas.microsoft.com/office/drawing/2014/main" id="{8463751D-5AE5-48A5-A779-010C27AAD99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424D780-DB4C-4CBF-833E-EDEE2456EE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915A9F19-9243-4AD8-AC52-4CA3298D11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427F2A7E-6CCF-4179-B51D-166290C9EF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396309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Title &amp; Summary 1">
  <p:cSld name="Content Title &amp; Summary 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>
            <a:spLocks noGrp="1"/>
          </p:cNvSpPr>
          <p:nvPr>
            <p:ph type="title"/>
          </p:nvPr>
        </p:nvSpPr>
        <p:spPr>
          <a:xfrm>
            <a:off x="964400" y="827204"/>
            <a:ext cx="5857600" cy="181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>
                <a:solidFill>
                  <a:srgbClr val="999999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8000"/>
            </a:lvl9pPr>
          </a:lstStyle>
          <a:p>
            <a:endParaRPr/>
          </a:p>
        </p:txBody>
      </p:sp>
      <p:sp>
        <p:nvSpPr>
          <p:cNvPr id="69" name="Google Shape;69;p13"/>
          <p:cNvSpPr/>
          <p:nvPr/>
        </p:nvSpPr>
        <p:spPr>
          <a:xfrm>
            <a:off x="11278268" y="1067"/>
            <a:ext cx="913600" cy="19268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0" name="Google Shape;70;p13"/>
          <p:cNvSpPr/>
          <p:nvPr/>
        </p:nvSpPr>
        <p:spPr>
          <a:xfrm>
            <a:off x="11278235" y="2462233"/>
            <a:ext cx="913600" cy="1926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1" name="Google Shape;71;p13"/>
          <p:cNvSpPr/>
          <p:nvPr/>
        </p:nvSpPr>
        <p:spPr>
          <a:xfrm>
            <a:off x="11278235" y="4941800"/>
            <a:ext cx="913600" cy="19268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400"/>
          </a:p>
        </p:txBody>
      </p:sp>
      <p:sp>
        <p:nvSpPr>
          <p:cNvPr id="72" name="Google Shape;72;p13"/>
          <p:cNvSpPr txBox="1">
            <a:spLocks noGrp="1"/>
          </p:cNvSpPr>
          <p:nvPr>
            <p:ph type="subTitle" idx="1"/>
          </p:nvPr>
        </p:nvSpPr>
        <p:spPr>
          <a:xfrm>
            <a:off x="7613000" y="479084"/>
            <a:ext cx="2311200" cy="5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2"/>
          </p:nvPr>
        </p:nvSpPr>
        <p:spPr>
          <a:xfrm>
            <a:off x="7612799" y="2677067"/>
            <a:ext cx="2311200" cy="5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4" name="Google Shape;74;p13"/>
          <p:cNvSpPr txBox="1"/>
          <p:nvPr/>
        </p:nvSpPr>
        <p:spPr>
          <a:xfrm>
            <a:off x="10043433" y="59995"/>
            <a:ext cx="1571200" cy="19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666" b="1">
                <a:solidFill>
                  <a:schemeClr val="accent2"/>
                </a:solidFill>
                <a:latin typeface="Oswald"/>
                <a:ea typeface="Oswald"/>
                <a:cs typeface="Oswald"/>
                <a:sym typeface="Oswald"/>
              </a:rPr>
              <a:t>1</a:t>
            </a:r>
            <a:endParaRPr sz="18666" b="1">
              <a:solidFill>
                <a:schemeClr val="accent2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5" name="Google Shape;75;p13"/>
          <p:cNvSpPr txBox="1"/>
          <p:nvPr/>
        </p:nvSpPr>
        <p:spPr>
          <a:xfrm>
            <a:off x="10023135" y="2567712"/>
            <a:ext cx="1440000" cy="19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666" b="1">
                <a:solidFill>
                  <a:schemeClr val="accent1"/>
                </a:solidFill>
                <a:latin typeface="Oswald"/>
                <a:ea typeface="Oswald"/>
                <a:cs typeface="Oswald"/>
                <a:sym typeface="Oswald"/>
              </a:rPr>
              <a:t>2</a:t>
            </a:r>
            <a:endParaRPr sz="18666" b="1">
              <a:solidFill>
                <a:schemeClr val="accent1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6" name="Google Shape;76;p13"/>
          <p:cNvSpPr txBox="1"/>
          <p:nvPr/>
        </p:nvSpPr>
        <p:spPr>
          <a:xfrm>
            <a:off x="10011996" y="5059527"/>
            <a:ext cx="1440000" cy="19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8666" b="1">
                <a:solidFill>
                  <a:schemeClr val="accent3"/>
                </a:solidFill>
                <a:latin typeface="Oswald"/>
                <a:ea typeface="Oswald"/>
                <a:cs typeface="Oswald"/>
                <a:sym typeface="Oswald"/>
              </a:rPr>
              <a:t>3</a:t>
            </a:r>
            <a:endParaRPr sz="18666" b="1">
              <a:solidFill>
                <a:schemeClr val="accent3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77" name="Google Shape;77;p13"/>
          <p:cNvSpPr txBox="1">
            <a:spLocks noGrp="1"/>
          </p:cNvSpPr>
          <p:nvPr>
            <p:ph type="subTitle" idx="3"/>
          </p:nvPr>
        </p:nvSpPr>
        <p:spPr>
          <a:xfrm>
            <a:off x="7613000" y="744853"/>
            <a:ext cx="2311200" cy="10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subTitle" idx="4"/>
          </p:nvPr>
        </p:nvSpPr>
        <p:spPr>
          <a:xfrm>
            <a:off x="7613000" y="2928636"/>
            <a:ext cx="2311200" cy="10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ubTitle" idx="5"/>
          </p:nvPr>
        </p:nvSpPr>
        <p:spPr>
          <a:xfrm>
            <a:off x="7612799" y="5094551"/>
            <a:ext cx="2311200" cy="520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43434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0" name="Google Shape;80;p13"/>
          <p:cNvSpPr txBox="1">
            <a:spLocks noGrp="1"/>
          </p:cNvSpPr>
          <p:nvPr>
            <p:ph type="subTitle" idx="6"/>
          </p:nvPr>
        </p:nvSpPr>
        <p:spPr>
          <a:xfrm>
            <a:off x="7613000" y="5346120"/>
            <a:ext cx="2311200" cy="103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16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600">
                <a:solidFill>
                  <a:srgbClr val="00C8C4"/>
                </a:solidFill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521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92E6010-E981-4A42-A25D-C0311B77A3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76D9FDCC-8A41-4AF9-B356-6D3866C69C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19851BF9-0C60-4D33-9525-D6E4E0A7CF0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EF80902-E1B5-4D91-9010-E47CA8B442C9}" type="datetime1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BE55647-C1E7-4F02-A039-613525F08E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98500691-5AB5-48C1-AF1D-490625293E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296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0548471F-B85C-4540-8579-76111E729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EEFB4221-AB9E-41EF-A81D-095EA32AA3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DA7BD745-DF38-4EC7-BB51-4B8C02A792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885B6463-B91B-4D94-A31F-CCA956AA1C3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48FCE15-321B-47FC-BF07-3F46B3EFB067}" type="datetime1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3CF3A0D1-5E3D-4D62-98FD-97EC8338D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9C6E1BD6-F8E6-446D-A6DA-1693F37C4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685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79DDA189-CCDF-4061-B033-8E3E63129F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01C7ABF0-47B7-4E57-89BF-4BB4E9B663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="" xmlns:a16="http://schemas.microsoft.com/office/drawing/2014/main" id="{6E67041E-C689-4DD3-AD9B-CB53A8DBA57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="" xmlns:a16="http://schemas.microsoft.com/office/drawing/2014/main" id="{BDF98837-A4AE-4DED-B2A8-62FD06CBB52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="" xmlns:a16="http://schemas.microsoft.com/office/drawing/2014/main" id="{40556FC8-9361-4F7F-8740-554CDABB21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="" xmlns:a16="http://schemas.microsoft.com/office/drawing/2014/main" id="{498F4CC9-EE91-46B1-9889-FBC38EA3CC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F0364D1-831F-45F7-BA31-88159A973749}" type="datetime1">
              <a:rPr lang="en-US" smtClean="0"/>
              <a:t>4/3/2021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="" xmlns:a16="http://schemas.microsoft.com/office/drawing/2014/main" id="{79EE8367-8B55-4224-8189-9EB626AB5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="" xmlns:a16="http://schemas.microsoft.com/office/drawing/2014/main" id="{198FE702-40B0-4063-BCDA-5C2025CC8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2208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15F74F31-14B6-465F-825B-09BE2232B7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="" xmlns:a16="http://schemas.microsoft.com/office/drawing/2014/main" id="{477C8DEC-88A0-4822-B915-7C87D7E7FFF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5A1C10E-289E-41F4-BAB5-4EC158FBCF74}" type="datetime1">
              <a:rPr lang="en-US" smtClean="0"/>
              <a:t>4/3/2021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="" xmlns:a16="http://schemas.microsoft.com/office/drawing/2014/main" id="{590F50C3-B463-42B9-B485-662CFF3BD2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="" xmlns:a16="http://schemas.microsoft.com/office/drawing/2014/main" id="{CA932133-0835-43A4-8CBA-155C2A616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13803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="" xmlns:a16="http://schemas.microsoft.com/office/drawing/2014/main" id="{6D2229EC-A13D-46D0-BBB4-76B23ABFC6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F4D95F9-9031-447B-ADDD-655E0013CC39}" type="datetime1">
              <a:rPr lang="en-US" smtClean="0"/>
              <a:t>4/3/2021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="" xmlns:a16="http://schemas.microsoft.com/office/drawing/2014/main" id="{69E89EAA-E2A9-4EE8-ACC6-A0A93B4A14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="" xmlns:a16="http://schemas.microsoft.com/office/drawing/2014/main" id="{F7079BB8-D7BF-46BD-BE06-F680B90628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0972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8D79BEFF-77DB-4B07-B043-CAF45F136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96FE4D1C-1AF1-4005-91C1-8E059DAEBD6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7050125-7B69-4240-A661-03E23A19822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9822E1ED-383E-4272-8BB2-94AE83C2058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F5A631A-38DA-4735-9362-375E28BC52A1}" type="datetime1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66A58DB6-CE2F-4AC4-9E09-C9DF2521B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59B1AF5C-BC52-48DB-917B-D31F2E2180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80636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A8A477F4-7C62-4C0B-9C76-9DB1E3227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="" xmlns:a16="http://schemas.microsoft.com/office/drawing/2014/main" id="{CAA5FC57-23B7-43C7-8C8A-F27F4467F5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="" xmlns:a16="http://schemas.microsoft.com/office/drawing/2014/main" id="{D45DEB4B-6641-458B-9B52-C1D8731CAC7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="" xmlns:a16="http://schemas.microsoft.com/office/drawing/2014/main" id="{67272FA9-5BAC-49A9-96E4-2C69E7A3C1D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94447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F513B86B-4E65-4405-AB86-382858068DA8}" type="datetime1">
              <a:rPr lang="en-US" smtClean="0"/>
              <a:t>4/3/2021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="" xmlns:a16="http://schemas.microsoft.com/office/drawing/2014/main" id="{D0CD362A-A202-4015-ACA3-FFDEE6A571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="" xmlns:a16="http://schemas.microsoft.com/office/drawing/2014/main" id="{85222E54-E35F-413F-8007-411298E216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93897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oleObject" Target="../embeddings/oleObject1.bin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ags" Target="../tags/tag3.xml"/><Relationship Id="rId2" Type="http://schemas.openxmlformats.org/officeDocument/2006/relationships/slideLayout" Target="../slideLayouts/slideLayout2.xml"/><Relationship Id="rId16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vmlDrawing" Target="../drawings/vmlDrawing1.v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emf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18" Type="http://schemas.openxmlformats.org/officeDocument/2006/relationships/image" Target="../media/image1.emf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17" Type="http://schemas.openxmlformats.org/officeDocument/2006/relationships/oleObject" Target="../embeddings/oleObject3.bin"/><Relationship Id="rId2" Type="http://schemas.openxmlformats.org/officeDocument/2006/relationships/slideLayout" Target="../slideLayouts/slideLayout15.xml"/><Relationship Id="rId16" Type="http://schemas.openxmlformats.org/officeDocument/2006/relationships/tags" Target="../tags/tag7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5" Type="http://schemas.openxmlformats.org/officeDocument/2006/relationships/tags" Target="../tags/tag6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vmlDrawing" Target="../drawings/vmlDrawing3.v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7D758D4D-29A0-4A07-9896-D3A7975F2FE5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6"/>
            </p:custDataLst>
            <p:extLst>
              <p:ext uri="{D42A27DB-BD31-4B8C-83A1-F6EECF244321}">
                <p14:modId xmlns:p14="http://schemas.microsoft.com/office/powerpoint/2010/main" val="29047985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74" name="think-cell Slide" r:id="rId18" imgW="383" imgH="384" progId="TCLayout.ActiveDocument.1">
                  <p:embed/>
                </p:oleObj>
              </mc:Choice>
              <mc:Fallback>
                <p:oleObj name="think-cell Slide" r:id="rId18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9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="" xmlns:a16="http://schemas.microsoft.com/office/drawing/2014/main" id="{BCF01091-A17B-4F2E-B14C-53B9130E8EEC}"/>
              </a:ext>
            </a:extLst>
          </p:cNvPr>
          <p:cNvSpPr/>
          <p:nvPr userDrawn="1">
            <p:custDataLst>
              <p:tags r:id="rId17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1" i="0" baseline="0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52414F03-3128-4680-9234-6682960D1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11403106" cy="79132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A8E431E-DEEE-47FA-80CE-C3A2248A77C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94447" y="1304365"/>
            <a:ext cx="11403106" cy="48725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5522FBA7-3E23-4707-9DBE-5D1FDF9C9FD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94447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i="1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3C4C51DC-A709-4D0E-ABC1-CF11D14B0DE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054353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45BFCF-BC39-408B-B548-F4932151338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74138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73" r:id="rId12"/>
    <p:sldLayoutId id="2147483674" r:id="rId13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tx1"/>
          </a:solidFill>
          <a:latin typeface="Georgia" panose="02040502050405020303" pitchFamily="18" charset="0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Tx/>
        <a:buNone/>
        <a:defRPr sz="2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1pPr>
      <a:lvl2pPr marL="4572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4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2pPr>
      <a:lvl3pPr marL="9144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20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3pPr>
      <a:lvl4pPr marL="13716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4pPr>
      <a:lvl5pPr marL="1828800" indent="0" algn="l" defTabSz="914400" rtl="0" eaLnBrk="1" latinLnBrk="0" hangingPunct="1">
        <a:lnSpc>
          <a:spcPct val="90000"/>
        </a:lnSpc>
        <a:spcBef>
          <a:spcPts val="500"/>
        </a:spcBef>
        <a:buFontTx/>
        <a:buNone/>
        <a:defRPr sz="1800" kern="1200">
          <a:solidFill>
            <a:schemeClr val="tx1"/>
          </a:solidFill>
          <a:latin typeface="Segoe UI" panose="020B0502040204020203" pitchFamily="34" charset="0"/>
          <a:ea typeface="+mn-ea"/>
          <a:cs typeface="Segoe UI" panose="020B0502040204020203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Object 7" hidden="1">
            <a:extLst>
              <a:ext uri="{FF2B5EF4-FFF2-40B4-BE49-F238E27FC236}">
                <a16:creationId xmlns="" xmlns:a16="http://schemas.microsoft.com/office/drawing/2014/main" id="{4F98FC29-B52D-4D06-9414-ECA5308D3AD8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5"/>
            </p:custDataLst>
            <p:extLst>
              <p:ext uri="{D42A27DB-BD31-4B8C-83A1-F6EECF244321}">
                <p14:modId xmlns:p14="http://schemas.microsoft.com/office/powerpoint/2010/main" val="225709123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3353" name="think-cell Slide" r:id="rId17" imgW="383" imgH="384" progId="TCLayout.ActiveDocument.1">
                  <p:embed/>
                </p:oleObj>
              </mc:Choice>
              <mc:Fallback>
                <p:oleObj name="think-cell Slide" r:id="rId17" imgW="383" imgH="384" progId="TCLayout.ActiveDocument.1">
                  <p:embed/>
                  <p:pic>
                    <p:nvPicPr>
                      <p:cNvPr id="8" name="Object 7" hidden="1">
                        <a:extLst>
                          <a:ext uri="{FF2B5EF4-FFF2-40B4-BE49-F238E27FC236}">
                            <a16:creationId xmlns="" xmlns:a16="http://schemas.microsoft.com/office/drawing/2014/main" id="{4F98FC29-B52D-4D06-9414-ECA5308D3AD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8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Rectangle 6" hidden="1">
            <a:extLst>
              <a:ext uri="{FF2B5EF4-FFF2-40B4-BE49-F238E27FC236}">
                <a16:creationId xmlns="" xmlns:a16="http://schemas.microsoft.com/office/drawing/2014/main" id="{0B8DF5AC-BA80-4C36-9250-D0307192A235}"/>
              </a:ext>
            </a:extLst>
          </p:cNvPr>
          <p:cNvSpPr/>
          <p:nvPr userDrawn="1">
            <p:custDataLst>
              <p:tags r:id="rId16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4400" b="0" i="0" baseline="0" dirty="0">
              <a:latin typeface="Calibri Light" panose="020F0302020204030204" pitchFamily="34" charset="0"/>
              <a:ea typeface="+mj-ea"/>
              <a:cs typeface="+mj-cs"/>
              <a:sym typeface="Calibri Light" panose="020F0302020204030204" pitchFamily="34" charset="0"/>
            </a:endParaRPr>
          </a:p>
        </p:txBody>
      </p:sp>
      <p:sp>
        <p:nvSpPr>
          <p:cNvPr id="2" name="Title Placeholder 1">
            <a:extLst>
              <a:ext uri="{FF2B5EF4-FFF2-40B4-BE49-F238E27FC236}">
                <a16:creationId xmlns="" xmlns:a16="http://schemas.microsoft.com/office/drawing/2014/main" id="{43FE2463-D5B9-4CA1-99DF-99DC31AA5A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="" xmlns:a16="http://schemas.microsoft.com/office/drawing/2014/main" id="{8CF83EC6-359C-4CF6-82FC-2ABB3CD76C5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="" xmlns:a16="http://schemas.microsoft.com/office/drawing/2014/main" id="{F970CB8B-B537-4D43-B9FC-494AA284D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2592B-1C1F-4013-81C9-7B01AC07925B}" type="datetimeFigureOut">
              <a:rPr lang="en-US" smtClean="0"/>
              <a:t>4/3/2021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="" xmlns:a16="http://schemas.microsoft.com/office/drawing/2014/main" id="{B9CB8A0F-97FD-44C0-94EA-532E0B8DBA4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="" xmlns:a16="http://schemas.microsoft.com/office/drawing/2014/main" id="{BC4B9BEC-97C9-4100-8319-9B3257F6490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93D874-5C84-4719-83B1-FE3512B1498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1916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7" Type="http://schemas.openxmlformats.org/officeDocument/2006/relationships/image" Target="../media/image3.jpg"/><Relationship Id="rId2" Type="http://schemas.openxmlformats.org/officeDocument/2006/relationships/tags" Target="../tags/tag8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7" Type="http://schemas.openxmlformats.org/officeDocument/2006/relationships/chart" Target="../charts/chart8.xml"/><Relationship Id="rId2" Type="http://schemas.openxmlformats.org/officeDocument/2006/relationships/tags" Target="../tags/tag22.xml"/><Relationship Id="rId1" Type="http://schemas.openxmlformats.org/officeDocument/2006/relationships/vmlDrawing" Target="../drawings/vmlDrawing1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1.bin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5.xml"/><Relationship Id="rId7" Type="http://schemas.openxmlformats.org/officeDocument/2006/relationships/chart" Target="../charts/chart9.xml"/><Relationship Id="rId2" Type="http://schemas.openxmlformats.org/officeDocument/2006/relationships/tags" Target="../tags/tag24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0.xml"/><Relationship Id="rId7" Type="http://schemas.openxmlformats.org/officeDocument/2006/relationships/chart" Target="../charts/chart1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chart" Target="../charts/chart13.xml"/><Relationship Id="rId5" Type="http://schemas.openxmlformats.org/officeDocument/2006/relationships/chart" Target="../charts/chart12.xml"/><Relationship Id="rId4" Type="http://schemas.openxmlformats.org/officeDocument/2006/relationships/chart" Target="../charts/chart1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tags" Target="../tags/tag27.xml"/><Relationship Id="rId2" Type="http://schemas.openxmlformats.org/officeDocument/2006/relationships/tags" Target="../tags/tag26.xml"/><Relationship Id="rId1" Type="http://schemas.openxmlformats.org/officeDocument/2006/relationships/vmlDrawing" Target="../drawings/vmlDrawing13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3.bin"/><Relationship Id="rId4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7" Type="http://schemas.openxmlformats.org/officeDocument/2006/relationships/chart" Target="../charts/chart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hart" Target="../charts/chart3.xml"/><Relationship Id="rId3" Type="http://schemas.openxmlformats.org/officeDocument/2006/relationships/tags" Target="../tags/tag13.xml"/><Relationship Id="rId7" Type="http://schemas.openxmlformats.org/officeDocument/2006/relationships/chart" Target="../charts/chart2.xml"/><Relationship Id="rId2" Type="http://schemas.openxmlformats.org/officeDocument/2006/relationships/tags" Target="../tags/tag1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chart" Target="../charts/chart5.xml"/><Relationship Id="rId3" Type="http://schemas.openxmlformats.org/officeDocument/2006/relationships/tags" Target="../tags/tag15.xml"/><Relationship Id="rId7" Type="http://schemas.openxmlformats.org/officeDocument/2006/relationships/chart" Target="../charts/chart4.xml"/><Relationship Id="rId2" Type="http://schemas.openxmlformats.org/officeDocument/2006/relationships/tags" Target="../tags/tag14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7" Type="http://schemas.openxmlformats.org/officeDocument/2006/relationships/chart" Target="../charts/chart6.xml"/><Relationship Id="rId2" Type="http://schemas.openxmlformats.org/officeDocument/2006/relationships/tags" Target="../tags/tag18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21.xml"/><Relationship Id="rId7" Type="http://schemas.openxmlformats.org/officeDocument/2006/relationships/chart" Target="../charts/chart7.xml"/><Relationship Id="rId2" Type="http://schemas.openxmlformats.org/officeDocument/2006/relationships/tags" Target="../tags/tag20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="" xmlns:a16="http://schemas.microsoft.com/office/drawing/2014/main" id="{A70ACA95-EC17-4C23-AC6E-A37BA3F33894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82630403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97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Rectangle 10" hidden="1">
            <a:extLst>
              <a:ext uri="{FF2B5EF4-FFF2-40B4-BE49-F238E27FC236}">
                <a16:creationId xmlns="" xmlns:a16="http://schemas.microsoft.com/office/drawing/2014/main" id="{B5F4CD24-0CC5-46A8-A99C-3185CB857D3D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5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C3039203-9F9D-4514-9B8B-E9F46E506DC1}"/>
              </a:ext>
            </a:extLst>
          </p:cNvPr>
          <p:cNvSpPr/>
          <p:nvPr/>
        </p:nvSpPr>
        <p:spPr>
          <a:xfrm>
            <a:off x="5124090" y="0"/>
            <a:ext cx="706790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1E35A9CB-FAD2-4A7F-B8A0-FBC0D428AC39}"/>
              </a:ext>
            </a:extLst>
          </p:cNvPr>
          <p:cNvSpPr/>
          <p:nvPr/>
        </p:nvSpPr>
        <p:spPr>
          <a:xfrm>
            <a:off x="643101" y="5711218"/>
            <a:ext cx="290235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- By Manju </a:t>
            </a:r>
            <a:r>
              <a:rPr lang="en-US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Sankaranarayanan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1EDBE45A-F0A5-4A27-9A92-9EF468C0E601}"/>
              </a:ext>
            </a:extLst>
          </p:cNvPr>
          <p:cNvCxnSpPr>
            <a:cxnSpLocks/>
          </p:cNvCxnSpPr>
          <p:nvPr/>
        </p:nvCxnSpPr>
        <p:spPr>
          <a:xfrm>
            <a:off x="643101" y="5527287"/>
            <a:ext cx="4132099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itle 3">
            <a:extLst>
              <a:ext uri="{FF2B5EF4-FFF2-40B4-BE49-F238E27FC236}">
                <a16:creationId xmlns="" xmlns:a16="http://schemas.microsoft.com/office/drawing/2014/main" id="{EF17E567-1ACC-46C3-B4FD-6F70E1A6AC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100" y="1535654"/>
            <a:ext cx="4132099" cy="3679810"/>
          </a:xfrm>
        </p:spPr>
        <p:txBody>
          <a:bodyPr/>
          <a:lstStyle/>
          <a:p>
            <a:pPr algn="l"/>
            <a:r>
              <a:rPr lang="en-US" sz="5400" dirty="0" smtClean="0"/>
              <a:t>Car </a:t>
            </a:r>
            <a:r>
              <a:rPr lang="en-US" sz="5400" dirty="0"/>
              <a:t>Analysis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4088" y="0"/>
            <a:ext cx="706791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98535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608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Strategy 3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>
                <a:solidFill>
                  <a:schemeClr val="bg1"/>
                </a:solidFill>
              </a:rPr>
              <a:t>Modify the </a:t>
            </a:r>
            <a:r>
              <a:rPr lang="en-US" sz="1800" i="1" dirty="0" smtClean="0">
                <a:solidFill>
                  <a:schemeClr val="bg1"/>
                </a:solidFill>
              </a:rPr>
              <a:t>inventory </a:t>
            </a:r>
            <a:r>
              <a:rPr lang="en-US" sz="1800" i="1" dirty="0">
                <a:solidFill>
                  <a:schemeClr val="bg1"/>
                </a:solidFill>
              </a:rPr>
              <a:t>structure by selling off 500 cars that are making the lowest revenue and adding the savings to the revenue</a:t>
            </a:r>
            <a:endParaRPr lang="en-US" sz="1800" i="1" dirty="0" smtClean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62193579"/>
              </p:ext>
            </p:extLst>
          </p:nvPr>
        </p:nvGraphicFramePr>
        <p:xfrm>
          <a:off x="4699747" y="927278"/>
          <a:ext cx="7238968" cy="47909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404749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5630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Strategy 4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 smtClean="0">
                <a:solidFill>
                  <a:schemeClr val="bg1"/>
                </a:solidFill>
              </a:rPr>
              <a:t>Combining all 3 </a:t>
            </a:r>
            <a:r>
              <a:rPr lang="en-US" sz="1800" i="1" dirty="0">
                <a:solidFill>
                  <a:schemeClr val="bg1"/>
                </a:solidFill>
              </a:rPr>
              <a:t>strategies (restructuring inventory, growth in the number of vehicles and rental vehicles to optimize forecasted revenue for the company)</a:t>
            </a:r>
            <a:endParaRPr lang="en-US" sz="1800" i="1" dirty="0" smtClean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11</a:t>
            </a:fld>
            <a:endParaRPr lang="en-US" dirty="0"/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0954262"/>
              </p:ext>
            </p:extLst>
          </p:nvPr>
        </p:nvGraphicFramePr>
        <p:xfrm>
          <a:off x="4791074" y="643944"/>
          <a:ext cx="6940171" cy="51773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439338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80BA07-A013-488C-B5F4-59CAC77D2FE1}" type="slidenum">
              <a:rPr lang="en-US" smtClean="0"/>
              <a:t>12</a:t>
            </a:fld>
            <a:endParaRPr lang="en-US"/>
          </a:p>
        </p:txBody>
      </p:sp>
      <p:sp>
        <p:nvSpPr>
          <p:cNvPr id="1024" name="Text Placeholder 102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Profit Margin Comparison of Strategies</a:t>
            </a:r>
            <a:endParaRPr lang="en-US" dirty="0"/>
          </a:p>
        </p:txBody>
      </p:sp>
      <p:cxnSp>
        <p:nvCxnSpPr>
          <p:cNvPr id="73" name="Straight Connector 72"/>
          <p:cNvCxnSpPr/>
          <p:nvPr/>
        </p:nvCxnSpPr>
        <p:spPr>
          <a:xfrm flipV="1">
            <a:off x="8414310" y="2547265"/>
            <a:ext cx="0" cy="2913377"/>
          </a:xfrm>
          <a:prstGeom prst="line">
            <a:avLst/>
          </a:prstGeom>
          <a:ln w="9525">
            <a:solidFill>
              <a:srgbClr val="B1BE32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Box 84"/>
          <p:cNvSpPr txBox="1"/>
          <p:nvPr/>
        </p:nvSpPr>
        <p:spPr>
          <a:xfrm>
            <a:off x="3651774" y="2209633"/>
            <a:ext cx="1181100" cy="184666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B1BE32"/>
                </a:solidFill>
              </a:rPr>
              <a:t>37%</a:t>
            </a:r>
            <a:endParaRPr lang="en-US" sz="1200" b="1" dirty="0">
              <a:solidFill>
                <a:srgbClr val="B1BE32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 flipH="1" flipV="1">
            <a:off x="10534321" y="2547265"/>
            <a:ext cx="18242" cy="3042165"/>
          </a:xfrm>
          <a:prstGeom prst="line">
            <a:avLst/>
          </a:prstGeom>
          <a:ln w="9525">
            <a:solidFill>
              <a:srgbClr val="5899B7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/>
          <p:cNvSpPr txBox="1"/>
          <p:nvPr/>
        </p:nvSpPr>
        <p:spPr>
          <a:xfrm>
            <a:off x="9817161" y="2214396"/>
            <a:ext cx="1181100" cy="184666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5899B7"/>
                </a:solidFill>
              </a:rPr>
              <a:t>51%</a:t>
            </a:r>
            <a:endParaRPr lang="en-US" sz="1200" b="1" dirty="0">
              <a:solidFill>
                <a:srgbClr val="5899B7"/>
              </a:solidFill>
            </a:endParaRPr>
          </a:p>
        </p:txBody>
      </p:sp>
      <p:cxnSp>
        <p:nvCxnSpPr>
          <p:cNvPr id="103" name="Straight Connector 102"/>
          <p:cNvCxnSpPr/>
          <p:nvPr/>
        </p:nvCxnSpPr>
        <p:spPr>
          <a:xfrm flipH="1" flipV="1">
            <a:off x="2259569" y="2670289"/>
            <a:ext cx="11262" cy="2667327"/>
          </a:xfrm>
          <a:prstGeom prst="line">
            <a:avLst/>
          </a:prstGeom>
          <a:ln w="9525">
            <a:solidFill>
              <a:srgbClr val="FF5757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/>
          <p:cNvSpPr txBox="1"/>
          <p:nvPr/>
        </p:nvSpPr>
        <p:spPr>
          <a:xfrm>
            <a:off x="1468452" y="2191991"/>
            <a:ext cx="1181100" cy="184666"/>
          </a:xfrm>
          <a:prstGeom prst="rect">
            <a:avLst/>
          </a:prstGeom>
          <a:noFill/>
          <a:ln w="6350">
            <a:noFill/>
            <a:prstDash val="dash"/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b="1" dirty="0" smtClean="0">
                <a:solidFill>
                  <a:srgbClr val="FF5757"/>
                </a:solidFill>
              </a:rPr>
              <a:t>37%</a:t>
            </a:r>
            <a:endParaRPr lang="en-US" sz="1200" b="1" dirty="0">
              <a:solidFill>
                <a:srgbClr val="FF5757"/>
              </a:solidFill>
            </a:endParaRPr>
          </a:p>
        </p:txBody>
      </p:sp>
      <p:graphicFrame>
        <p:nvGraphicFramePr>
          <p:cNvPr id="50" name="Chart 4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59141522"/>
              </p:ext>
            </p:extLst>
          </p:nvPr>
        </p:nvGraphicFramePr>
        <p:xfrm>
          <a:off x="846512" y="3021800"/>
          <a:ext cx="10849175" cy="31718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cxnSp>
        <p:nvCxnSpPr>
          <p:cNvPr id="52" name="Straight Connector 51"/>
          <p:cNvCxnSpPr/>
          <p:nvPr/>
        </p:nvCxnSpPr>
        <p:spPr>
          <a:xfrm flipV="1">
            <a:off x="6339534" y="2534210"/>
            <a:ext cx="0" cy="2913377"/>
          </a:xfrm>
          <a:prstGeom prst="line">
            <a:avLst/>
          </a:prstGeom>
          <a:ln w="9525">
            <a:solidFill>
              <a:srgbClr val="FF5757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Box 3"/>
          <p:cNvSpPr txBox="1"/>
          <p:nvPr/>
        </p:nvSpPr>
        <p:spPr>
          <a:xfrm>
            <a:off x="6112549" y="2024967"/>
            <a:ext cx="45397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5757"/>
                </a:solidFill>
              </a:rPr>
              <a:t>48%</a:t>
            </a:r>
          </a:p>
        </p:txBody>
      </p:sp>
      <p:graphicFrame>
        <p:nvGraphicFramePr>
          <p:cNvPr id="59" name="Chart 5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53706563"/>
              </p:ext>
            </p:extLst>
          </p:nvPr>
        </p:nvGraphicFramePr>
        <p:xfrm>
          <a:off x="5428997" y="910481"/>
          <a:ext cx="1814733" cy="141826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61" name="Chart 6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08535564"/>
              </p:ext>
            </p:extLst>
          </p:nvPr>
        </p:nvGraphicFramePr>
        <p:xfrm>
          <a:off x="3571721" y="913341"/>
          <a:ext cx="1566290" cy="140598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cxnSp>
        <p:nvCxnSpPr>
          <p:cNvPr id="62" name="Straight Connector 61"/>
          <p:cNvCxnSpPr/>
          <p:nvPr/>
        </p:nvCxnSpPr>
        <p:spPr>
          <a:xfrm flipV="1">
            <a:off x="4374850" y="2547265"/>
            <a:ext cx="15991" cy="3065782"/>
          </a:xfrm>
          <a:prstGeom prst="line">
            <a:avLst/>
          </a:prstGeom>
          <a:ln w="9525">
            <a:solidFill>
              <a:srgbClr val="B1BE32"/>
            </a:solidFill>
            <a:prstDash val="dash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0" name="Chart 6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3266120"/>
              </p:ext>
            </p:extLst>
          </p:nvPr>
        </p:nvGraphicFramePr>
        <p:xfrm>
          <a:off x="7435058" y="955820"/>
          <a:ext cx="1958503" cy="143412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6"/>
          </a:graphicData>
        </a:graphic>
      </p:graphicFrame>
      <p:graphicFrame>
        <p:nvGraphicFramePr>
          <p:cNvPr id="72" name="Chart 7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16295010"/>
              </p:ext>
            </p:extLst>
          </p:nvPr>
        </p:nvGraphicFramePr>
        <p:xfrm>
          <a:off x="9572254" y="991047"/>
          <a:ext cx="1924134" cy="140325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3793711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1AA2A670-4772-4504-9A86-BE460BACA39F}"/>
              </a:ext>
            </a:extLst>
          </p:cNvPr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noProof="0" dirty="0" smtClean="0">
                <a:solidFill>
                  <a:srgbClr val="D5700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Recommendations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D57001"/>
              </a:solidFill>
              <a:effectLst/>
              <a:uLnTx/>
              <a:uFillTx/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="" xmlns:a16="http://schemas.microsoft.com/office/drawing/2014/main" id="{5C998BA0-6D9C-4E71-AABD-0B1CE27665CD}"/>
              </a:ext>
            </a:extLst>
          </p:cNvPr>
          <p:cNvSpPr/>
          <p:nvPr/>
        </p:nvSpPr>
        <p:spPr>
          <a:xfrm>
            <a:off x="624346" y="1575970"/>
            <a:ext cx="10966639" cy="28315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1900" dirty="0" smtClean="0">
                <a:solidFill>
                  <a:srgbClr val="AD5B6F"/>
                </a:solidFill>
                <a:latin typeface="Centaur" panose="02030504050205020304" pitchFamily="18" charset="0"/>
              </a:rPr>
              <a:t>Implementing the 4</a:t>
            </a:r>
            <a:r>
              <a:rPr lang="en-US" sz="1900" baseline="30000" dirty="0" smtClean="0">
                <a:solidFill>
                  <a:srgbClr val="AD5B6F"/>
                </a:solidFill>
                <a:latin typeface="Centaur" panose="02030504050205020304" pitchFamily="18" charset="0"/>
              </a:rPr>
              <a:t>th</a:t>
            </a:r>
            <a:r>
              <a:rPr lang="en-US" sz="1900" dirty="0" smtClean="0">
                <a:solidFill>
                  <a:srgbClr val="AD5B6F"/>
                </a:solidFill>
                <a:latin typeface="Centaur" panose="02030504050205020304" pitchFamily="18" charset="0"/>
              </a:rPr>
              <a:t> strategy is recommended to increase the revenue.</a:t>
            </a:r>
            <a:endParaRPr lang="en-US" sz="1900" dirty="0">
              <a:solidFill>
                <a:srgbClr val="AD5B6F"/>
              </a:solidFill>
              <a:latin typeface="Centaur" panose="02030504050205020304" pitchFamily="18" charset="0"/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AD5B6F"/>
                </a:solidFill>
                <a:latin typeface="Centaur" panose="02030504050205020304" pitchFamily="18" charset="0"/>
              </a:rPr>
              <a:t>Modern Marketing 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AD5B6F"/>
                </a:solidFill>
                <a:latin typeface="Centaur" panose="02030504050205020304" pitchFamily="18" charset="0"/>
              </a:rPr>
              <a:t>Develop industry partnerships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sz="1900" dirty="0">
                <a:solidFill>
                  <a:srgbClr val="AD5B6F"/>
                </a:solidFill>
                <a:latin typeface="Centaur" panose="02030504050205020304" pitchFamily="18" charset="0"/>
              </a:rPr>
              <a:t>Prioritize your customer.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="" xmlns:a16="http://schemas.microsoft.com/office/drawing/2014/main" id="{C018E09C-793B-4B90-8ABF-2FDE455E5932}"/>
              </a:ext>
            </a:extLst>
          </p:cNvPr>
          <p:cNvSpPr/>
          <p:nvPr/>
        </p:nvSpPr>
        <p:spPr>
          <a:xfrm>
            <a:off x="624346" y="1425306"/>
            <a:ext cx="10644667" cy="45719"/>
          </a:xfrm>
          <a:prstGeom prst="rect">
            <a:avLst/>
          </a:prstGeom>
          <a:solidFill>
            <a:srgbClr val="7AC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Rounded Rectangle 109">
            <a:extLst>
              <a:ext uri="{FF2B5EF4-FFF2-40B4-BE49-F238E27FC236}">
                <a16:creationId xmlns=""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="" xmlns:a16="http://schemas.microsoft.com/office/drawing/2014/main" id="{1BED403C-A43A-4B47-BB94-C2A67956DCC4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>
              <a:extLst>
                <a:ext uri="{FF2B5EF4-FFF2-40B4-BE49-F238E27FC236}">
                  <a16:creationId xmlns="" xmlns:a16="http://schemas.microsoft.com/office/drawing/2014/main" id="{45A43FA3-E6AD-4BC1-8F03-3B181CC959C7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="" xmlns:a16="http://schemas.microsoft.com/office/drawing/2014/main" id="{A3F741A2-2517-494A-868D-957D47F779A9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="" xmlns:a16="http://schemas.microsoft.com/office/drawing/2014/main" id="{FFF60778-A552-4178-967A-D6012B06C7A5}"/>
              </a:ext>
            </a:extLst>
          </p:cNvPr>
          <p:cNvSpPr/>
          <p:nvPr/>
        </p:nvSpPr>
        <p:spPr>
          <a:xfrm flipV="1">
            <a:off x="624346" y="4588212"/>
            <a:ext cx="10644667" cy="45719"/>
          </a:xfrm>
          <a:prstGeom prst="rect">
            <a:avLst/>
          </a:prstGeom>
          <a:solidFill>
            <a:srgbClr val="7AC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90103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49"/>
          <p:cNvSpPr txBox="1">
            <a:spLocks noGrp="1"/>
          </p:cNvSpPr>
          <p:nvPr>
            <p:ph type="title"/>
          </p:nvPr>
        </p:nvSpPr>
        <p:spPr>
          <a:xfrm>
            <a:off x="2360100" y="801265"/>
            <a:ext cx="50344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s" sz="2800" dirty="0" smtClean="0">
                <a:solidFill>
                  <a:srgbClr val="434343"/>
                </a:solidFill>
              </a:rPr>
              <a:t>Strategy Comparisons</a:t>
            </a:r>
            <a:endParaRPr sz="2800" dirty="0">
              <a:solidFill>
                <a:srgbClr val="434343"/>
              </a:solidFill>
            </a:endParaRP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4405256"/>
              </p:ext>
            </p:extLst>
          </p:nvPr>
        </p:nvGraphicFramePr>
        <p:xfrm>
          <a:off x="154545" y="1326531"/>
          <a:ext cx="11745534" cy="531897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477296"/>
                <a:gridCol w="1459100"/>
                <a:gridCol w="1618194"/>
                <a:gridCol w="1618194"/>
                <a:gridCol w="1568191"/>
                <a:gridCol w="2004559"/>
              </a:tblGrid>
              <a:tr h="165528"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Baseline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Strategy 1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Strategy 2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Strategy 3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Strategy 4 (Combined)</a:t>
                      </a:r>
                      <a:endParaRPr lang="en-US" sz="8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# of Vehicles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4,000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   5,000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   4,000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  3,500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            5,000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# of Vehicle Rentals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                    81,318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                       81,318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97,582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81,318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                                97,582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# of Days Rented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 smtClean="0">
                          <a:effectLst/>
                        </a:rPr>
                        <a:t>325608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407010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390729.6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297203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443726.6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# of times rented per year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20.33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                          16.26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                          24.40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23.23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19.52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Rental Length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4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4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                            4.14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4.32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4.55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Total Days Rented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81.41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>
                          <a:effectLst/>
                        </a:rPr>
                        <a:t>81.40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97.68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84.92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800" u="none" strike="noStrike" dirty="0">
                          <a:effectLst/>
                        </a:rPr>
                        <a:t>88.75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 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Gross Revenue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52,830,207.00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66,037,758.75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63,396,248.40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52,557,450.12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76,331,043.27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Gross Revenue Per Vehicle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13,207.55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13,207.55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15,849.06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15,016.41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    15,266.21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price per Day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162.26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162.26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162.26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$162.26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          172.02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Revenue per rental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649.67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812.09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649.67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646.32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          782.22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Average rental vehicle cost per year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1,089.92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1,089.92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 dirty="0">
                          <a:effectLst/>
                        </a:rPr>
                        <a:t> $                1,307.91 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1,089.92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      1,307.91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Insurance Cost per Month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402,578.15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503,222.69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402,578.15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352,552.04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   453,196.58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Insurance Cost per Year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4,830,937.80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6,038,672.25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4,830,937.80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4,230,624.48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5,438,358.93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Car Cost per Month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2,755,592.25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3,444,490.31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2,755,592.25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2,413,320.99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   3,102,219.05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Total Car Cost per Year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33,067,107.00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41,333,883.75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33,067,107.00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28,959,851.88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37,226,628.63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 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285339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Net Revenue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19,763,100.00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24,703,875.00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30,329,141.40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23,597,598.24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 $               39,104,414.64 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  <a:tr h="165528">
                <a:tc>
                  <a:txBody>
                    <a:bodyPr/>
                    <a:lstStyle/>
                    <a:p>
                      <a:pPr algn="l" fontAlgn="b"/>
                      <a:r>
                        <a:rPr lang="en-US" sz="800" u="none" strike="noStrike">
                          <a:effectLst/>
                        </a:rPr>
                        <a:t>Net Profit Margin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37%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37%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48%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>
                          <a:effectLst/>
                        </a:rPr>
                        <a:t>45%</a:t>
                      </a:r>
                      <a:endParaRPr lang="en-US" sz="8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800" u="none" strike="noStrike" dirty="0">
                          <a:effectLst/>
                        </a:rPr>
                        <a:t>51%</a:t>
                      </a:r>
                      <a:endParaRPr lang="en-US" sz="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220" marR="7220" marT="7220" marB="0" anchor="b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3879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="" xmlns:a16="http://schemas.microsoft.com/office/drawing/2014/main" id="{7BB3FCA2-DC6A-467F-AEEB-1F2664A60899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48739200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33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Rectangle 9" hidden="1">
            <a:extLst>
              <a:ext uri="{FF2B5EF4-FFF2-40B4-BE49-F238E27FC236}">
                <a16:creationId xmlns="" xmlns:a16="http://schemas.microsoft.com/office/drawing/2014/main" id="{035C0714-9E2A-4C6C-BE43-40B1C25F3311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72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="" xmlns:a16="http://schemas.microsoft.com/office/drawing/2014/main" id="{0F1BE918-AD44-466B-A434-A4F4052CD23F}"/>
              </a:ext>
            </a:extLst>
          </p:cNvPr>
          <p:cNvSpPr/>
          <p:nvPr/>
        </p:nvSpPr>
        <p:spPr>
          <a:xfrm>
            <a:off x="1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="" xmlns:a16="http://schemas.microsoft.com/office/drawing/2014/main" id="{90C39B7E-ACCA-4F82-BA4F-3946ADE1BF50}"/>
              </a:ext>
            </a:extLst>
          </p:cNvPr>
          <p:cNvCxnSpPr>
            <a:cxnSpLocks/>
          </p:cNvCxnSpPr>
          <p:nvPr/>
        </p:nvCxnSpPr>
        <p:spPr>
          <a:xfrm>
            <a:off x="6488730" y="5527287"/>
            <a:ext cx="5202527" cy="0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itle 3">
            <a:extLst>
              <a:ext uri="{FF2B5EF4-FFF2-40B4-BE49-F238E27FC236}">
                <a16:creationId xmlns="" xmlns:a16="http://schemas.microsoft.com/office/drawing/2014/main" id="{3F34B438-DC27-4E5F-81C1-25249C70884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88729" y="1535654"/>
            <a:ext cx="5202529" cy="3679810"/>
          </a:xfrm>
        </p:spPr>
        <p:txBody>
          <a:bodyPr>
            <a:normAutofit/>
          </a:bodyPr>
          <a:lstStyle/>
          <a:p>
            <a:pPr algn="l"/>
            <a:r>
              <a:rPr lang="en-US" sz="72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3485712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p38"/>
          <p:cNvSpPr txBox="1">
            <a:spLocks noGrp="1"/>
          </p:cNvSpPr>
          <p:nvPr>
            <p:ph type="title" idx="4294967295"/>
          </p:nvPr>
        </p:nvSpPr>
        <p:spPr>
          <a:xfrm>
            <a:off x="967600" y="1254167"/>
            <a:ext cx="5278400" cy="1809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" sz="8000" dirty="0">
                <a:solidFill>
                  <a:srgbClr val="999999"/>
                </a:solidFill>
              </a:rPr>
              <a:t>THE CONTENT</a:t>
            </a:r>
            <a:endParaRPr sz="8000" dirty="0">
              <a:solidFill>
                <a:srgbClr val="999999"/>
              </a:solidFill>
            </a:endParaRPr>
          </a:p>
        </p:txBody>
      </p:sp>
      <p:sp>
        <p:nvSpPr>
          <p:cNvPr id="245" name="Google Shape;245;p38"/>
          <p:cNvSpPr/>
          <p:nvPr/>
        </p:nvSpPr>
        <p:spPr>
          <a:xfrm rot="5400000">
            <a:off x="4500" y="1072000"/>
            <a:ext cx="826800" cy="874000"/>
          </a:xfrm>
          <a:prstGeom prst="rect">
            <a:avLst/>
          </a:prstGeom>
          <a:solidFill>
            <a:srgbClr val="F3F3F3"/>
          </a:solidFill>
          <a:ln>
            <a:noFill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00"/>
          </a:p>
        </p:txBody>
      </p:sp>
      <p:sp>
        <p:nvSpPr>
          <p:cNvPr id="248" name="Google Shape;248;p38"/>
          <p:cNvSpPr txBox="1">
            <a:spLocks noGrp="1"/>
          </p:cNvSpPr>
          <p:nvPr>
            <p:ph type="subTitle" idx="1"/>
          </p:nvPr>
        </p:nvSpPr>
        <p:spPr>
          <a:xfrm>
            <a:off x="6735651" y="835600"/>
            <a:ext cx="3046882" cy="52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 algn="l"/>
            <a:r>
              <a:rPr lang="en-US" sz="2000" b="1" dirty="0" smtClean="0"/>
              <a:t>About Lariat</a:t>
            </a:r>
            <a:endParaRPr sz="2000" b="1" dirty="0"/>
          </a:p>
        </p:txBody>
      </p:sp>
      <p:sp>
        <p:nvSpPr>
          <p:cNvPr id="249" name="Google Shape;249;p38"/>
          <p:cNvSpPr txBox="1">
            <a:spLocks noGrp="1"/>
          </p:cNvSpPr>
          <p:nvPr>
            <p:ph type="subTitle" idx="2"/>
          </p:nvPr>
        </p:nvSpPr>
        <p:spPr>
          <a:xfrm>
            <a:off x="6735651" y="2677067"/>
            <a:ext cx="3188348" cy="52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s" sz="1800" b="1" dirty="0" smtClean="0"/>
              <a:t>Company, Car and Branch Comparisons</a:t>
            </a:r>
            <a:endParaRPr sz="1800" b="1" dirty="0"/>
          </a:p>
        </p:txBody>
      </p:sp>
      <p:sp>
        <p:nvSpPr>
          <p:cNvPr id="250" name="Google Shape;250;p38"/>
          <p:cNvSpPr txBox="1">
            <a:spLocks noGrp="1"/>
          </p:cNvSpPr>
          <p:nvPr>
            <p:ph type="subTitle" idx="5"/>
          </p:nvPr>
        </p:nvSpPr>
        <p:spPr>
          <a:xfrm>
            <a:off x="6877318" y="5094551"/>
            <a:ext cx="3046681" cy="520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marL="0" indent="0"/>
            <a:r>
              <a:rPr lang="es" sz="2000" b="1" dirty="0" smtClean="0"/>
              <a:t>Strategies</a:t>
            </a:r>
            <a:endParaRPr sz="2000" b="1" dirty="0"/>
          </a:p>
        </p:txBody>
      </p:sp>
    </p:spTree>
    <p:extLst>
      <p:ext uri="{BB962C8B-B14F-4D97-AF65-F5344CB8AC3E}">
        <p14:creationId xmlns:p14="http://schemas.microsoft.com/office/powerpoint/2010/main" val="2447750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 43">
            <a:extLst>
              <a:ext uri="{FF2B5EF4-FFF2-40B4-BE49-F238E27FC236}">
                <a16:creationId xmlns="" xmlns:a16="http://schemas.microsoft.com/office/drawing/2014/main" id="{1AA2A670-4772-4504-9A86-BE460BACA39F}"/>
              </a:ext>
            </a:extLst>
          </p:cNvPr>
          <p:cNvSpPr/>
          <p:nvPr/>
        </p:nvSpPr>
        <p:spPr>
          <a:xfrm>
            <a:off x="2732747" y="530093"/>
            <a:ext cx="6726506" cy="43088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83D65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About the Company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83D65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  <p:sp>
        <p:nvSpPr>
          <p:cNvPr id="119" name="Rectangle 118">
            <a:extLst>
              <a:ext uri="{FF2B5EF4-FFF2-40B4-BE49-F238E27FC236}">
                <a16:creationId xmlns="" xmlns:a16="http://schemas.microsoft.com/office/drawing/2014/main" id="{5C998BA0-6D9C-4E71-AABD-0B1CE27665CD}"/>
              </a:ext>
            </a:extLst>
          </p:cNvPr>
          <p:cNvSpPr/>
          <p:nvPr/>
        </p:nvSpPr>
        <p:spPr>
          <a:xfrm>
            <a:off x="624346" y="1575970"/>
            <a:ext cx="10966639" cy="2154436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marL="285750" lvl="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solidFill>
                  <a:schemeClr val="accent1"/>
                </a:solidFill>
              </a:rPr>
              <a:t>Lariat is a Car rental company with a Gross Revenue of </a:t>
            </a:r>
            <a:r>
              <a:rPr lang="en-US" dirty="0"/>
              <a:t> </a:t>
            </a:r>
            <a:r>
              <a:rPr lang="en-US" dirty="0">
                <a:solidFill>
                  <a:schemeClr val="accent1"/>
                </a:solidFill>
              </a:rPr>
              <a:t>$  52,830,207.00 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>
                <a:solidFill>
                  <a:schemeClr val="accent1"/>
                </a:solidFill>
              </a:rPr>
              <a:t>Lariat is trying to make better decisions about the vehicles that they purchase for their national fleet</a:t>
            </a:r>
            <a:r>
              <a:rPr lang="en-US" dirty="0" smtClean="0">
                <a:solidFill>
                  <a:schemeClr val="accent1"/>
                </a:solidFill>
              </a:rPr>
              <a:t>.</a:t>
            </a: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r>
              <a:rPr lang="en-US" dirty="0" smtClean="0">
                <a:solidFill>
                  <a:schemeClr val="accent1"/>
                </a:solidFill>
              </a:rPr>
              <a:t>The objective is to make better decisions by minimizing costs and increasing revenue.</a:t>
            </a:r>
          </a:p>
          <a:p>
            <a:pPr marL="285750" indent="-285750">
              <a:lnSpc>
                <a:spcPct val="200000"/>
              </a:lnSpc>
              <a:buFont typeface="Arial" panose="020B0604020202020204" pitchFamily="34" charset="0"/>
              <a:buChar char="•"/>
              <a:defRPr/>
            </a:pPr>
            <a:endParaRPr lang="en-US" sz="1600" dirty="0">
              <a:solidFill>
                <a:schemeClr val="accent1"/>
              </a:solidFill>
            </a:endParaRPr>
          </a:p>
        </p:txBody>
      </p:sp>
      <p:sp>
        <p:nvSpPr>
          <p:cNvPr id="168" name="Rectangle 167">
            <a:extLst>
              <a:ext uri="{FF2B5EF4-FFF2-40B4-BE49-F238E27FC236}">
                <a16:creationId xmlns="" xmlns:a16="http://schemas.microsoft.com/office/drawing/2014/main" id="{C018E09C-793B-4B90-8ABF-2FDE455E5932}"/>
              </a:ext>
            </a:extLst>
          </p:cNvPr>
          <p:cNvSpPr/>
          <p:nvPr/>
        </p:nvSpPr>
        <p:spPr>
          <a:xfrm>
            <a:off x="624346" y="1425306"/>
            <a:ext cx="10644667" cy="45719"/>
          </a:xfrm>
          <a:prstGeom prst="rect">
            <a:avLst/>
          </a:prstGeom>
          <a:solidFill>
            <a:srgbClr val="7AC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4" name="Rounded Rectangle 109">
            <a:extLst>
              <a:ext uri="{FF2B5EF4-FFF2-40B4-BE49-F238E27FC236}">
                <a16:creationId xmlns="" xmlns:a16="http://schemas.microsoft.com/office/drawing/2014/main" id="{FE924B0A-EE56-47DC-A2B2-4E228E4169C0}"/>
              </a:ext>
            </a:extLst>
          </p:cNvPr>
          <p:cNvSpPr/>
          <p:nvPr/>
        </p:nvSpPr>
        <p:spPr>
          <a:xfrm>
            <a:off x="10744964" y="6914539"/>
            <a:ext cx="2094671" cy="354514"/>
          </a:xfrm>
          <a:prstGeom prst="roundRect">
            <a:avLst>
              <a:gd name="adj" fmla="val 5000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 Light" panose="020F0302020204030204"/>
              <a:ea typeface="+mn-ea"/>
              <a:cs typeface="+mn-cs"/>
            </a:endParaRPr>
          </a:p>
        </p:txBody>
      </p:sp>
      <p:grpSp>
        <p:nvGrpSpPr>
          <p:cNvPr id="192" name="Group 191">
            <a:extLst>
              <a:ext uri="{FF2B5EF4-FFF2-40B4-BE49-F238E27FC236}">
                <a16:creationId xmlns="" xmlns:a16="http://schemas.microsoft.com/office/drawing/2014/main" id="{1BED403C-A43A-4B47-BB94-C2A67956DCC4}"/>
              </a:ext>
            </a:extLst>
          </p:cNvPr>
          <p:cNvGrpSpPr/>
          <p:nvPr/>
        </p:nvGrpSpPr>
        <p:grpSpPr>
          <a:xfrm>
            <a:off x="-1" y="4941426"/>
            <a:ext cx="12192000" cy="1909138"/>
            <a:chOff x="0" y="4948862"/>
            <a:chExt cx="12192000" cy="1909138"/>
          </a:xfrm>
        </p:grpSpPr>
        <p:sp>
          <p:nvSpPr>
            <p:cNvPr id="193" name="Freeform: Shape 192">
              <a:extLst>
                <a:ext uri="{FF2B5EF4-FFF2-40B4-BE49-F238E27FC236}">
                  <a16:creationId xmlns="" xmlns:a16="http://schemas.microsoft.com/office/drawing/2014/main" id="{45A43FA3-E6AD-4BC1-8F03-3B181CC959C7}"/>
                </a:ext>
              </a:extLst>
            </p:cNvPr>
            <p:cNvSpPr/>
            <p:nvPr/>
          </p:nvSpPr>
          <p:spPr>
            <a:xfrm>
              <a:off x="0" y="4948862"/>
              <a:ext cx="12192000" cy="1909138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F1F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="" xmlns:a16="http://schemas.microsoft.com/office/drawing/2014/main" id="{A3F741A2-2517-494A-868D-957D47F779A9}"/>
                </a:ext>
              </a:extLst>
            </p:cNvPr>
            <p:cNvSpPr/>
            <p:nvPr/>
          </p:nvSpPr>
          <p:spPr>
            <a:xfrm>
              <a:off x="0" y="5563852"/>
              <a:ext cx="12192000" cy="1294147"/>
            </a:xfrm>
            <a:custGeom>
              <a:avLst/>
              <a:gdLst>
                <a:gd name="connsiteX0" fmla="*/ 0 w 12192000"/>
                <a:gd name="connsiteY0" fmla="*/ 0 h 1909138"/>
                <a:gd name="connsiteX1" fmla="*/ 227719 w 12192000"/>
                <a:gd name="connsiteY1" fmla="*/ 142350 h 1909138"/>
                <a:gd name="connsiteX2" fmla="*/ 6096001 w 12192000"/>
                <a:gd name="connsiteY2" fmla="*/ 1628919 h 1909138"/>
                <a:gd name="connsiteX3" fmla="*/ 11964283 w 12192000"/>
                <a:gd name="connsiteY3" fmla="*/ 142350 h 1909138"/>
                <a:gd name="connsiteX4" fmla="*/ 12192000 w 12192000"/>
                <a:gd name="connsiteY4" fmla="*/ 1 h 1909138"/>
                <a:gd name="connsiteX5" fmla="*/ 12192000 w 12192000"/>
                <a:gd name="connsiteY5" fmla="*/ 1909138 h 1909138"/>
                <a:gd name="connsiteX6" fmla="*/ 0 w 12192000"/>
                <a:gd name="connsiteY6" fmla="*/ 1909138 h 1909138"/>
                <a:gd name="connsiteX7" fmla="*/ 0 w 12192000"/>
                <a:gd name="connsiteY7" fmla="*/ 0 h 190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192000" h="1909138">
                  <a:moveTo>
                    <a:pt x="0" y="0"/>
                  </a:moveTo>
                  <a:lnTo>
                    <a:pt x="227719" y="142350"/>
                  </a:lnTo>
                  <a:cubicBezTo>
                    <a:pt x="1777640" y="1065981"/>
                    <a:pt x="3836554" y="1628919"/>
                    <a:pt x="6096001" y="1628919"/>
                  </a:cubicBezTo>
                  <a:cubicBezTo>
                    <a:pt x="8355448" y="1628919"/>
                    <a:pt x="10414362" y="1065981"/>
                    <a:pt x="11964283" y="142350"/>
                  </a:cubicBezTo>
                  <a:lnTo>
                    <a:pt x="12192000" y="1"/>
                  </a:lnTo>
                  <a:lnTo>
                    <a:pt x="12192000" y="1909138"/>
                  </a:lnTo>
                  <a:lnTo>
                    <a:pt x="0" y="19091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AC2F9">
                <a:alpha val="11000"/>
              </a:srgb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endParaRPr>
            </a:p>
          </p:txBody>
        </p:sp>
      </p:grpSp>
      <p:sp>
        <p:nvSpPr>
          <p:cNvPr id="99" name="Rectangle 98">
            <a:extLst>
              <a:ext uri="{FF2B5EF4-FFF2-40B4-BE49-F238E27FC236}">
                <a16:creationId xmlns="" xmlns:a16="http://schemas.microsoft.com/office/drawing/2014/main" id="{FFF60778-A552-4178-967A-D6012B06C7A5}"/>
              </a:ext>
            </a:extLst>
          </p:cNvPr>
          <p:cNvSpPr/>
          <p:nvPr/>
        </p:nvSpPr>
        <p:spPr>
          <a:xfrm flipV="1">
            <a:off x="624346" y="4588212"/>
            <a:ext cx="10644667" cy="45719"/>
          </a:xfrm>
          <a:prstGeom prst="rect">
            <a:avLst/>
          </a:prstGeom>
          <a:solidFill>
            <a:srgbClr val="7AC2F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15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196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 fontScale="90000"/>
          </a:bodyPr>
          <a:lstStyle/>
          <a:p>
            <a:pPr algn="ctr"/>
            <a:r>
              <a:rPr lang="en-US" sz="4400" dirty="0" smtClean="0">
                <a:solidFill>
                  <a:schemeClr val="bg1"/>
                </a:solidFill>
              </a:rPr>
              <a:t>Company Performance</a:t>
            </a:r>
            <a:br>
              <a:rPr lang="en-US" sz="4400" dirty="0" smtClean="0">
                <a:solidFill>
                  <a:schemeClr val="bg1"/>
                </a:solidFill>
              </a:rPr>
            </a:br>
            <a:r>
              <a:rPr lang="en-US" dirty="0" smtClean="0">
                <a:solidFill>
                  <a:schemeClr val="bg1"/>
                </a:solidFill>
              </a:rPr>
              <a:t>2018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Car Cost – </a:t>
            </a:r>
            <a:r>
              <a:rPr lang="en-US" sz="1800" dirty="0">
                <a:solidFill>
                  <a:schemeClr val="bg1"/>
                </a:solidFill>
              </a:rPr>
              <a:t>$33,067,107.00 </a:t>
            </a:r>
            <a:endParaRPr lang="en-US" sz="1800" i="1" dirty="0">
              <a:solidFill>
                <a:schemeClr val="bg1"/>
              </a:solidFill>
            </a:endParaRPr>
          </a:p>
          <a:p>
            <a:pPr lvl="0"/>
            <a:endParaRPr lang="en-US" sz="1800" i="1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Gross Revenue - </a:t>
            </a:r>
            <a:r>
              <a:rPr lang="en-US" sz="1800" dirty="0">
                <a:solidFill>
                  <a:schemeClr val="bg1"/>
                </a:solidFill>
              </a:rPr>
              <a:t>$52,830,207.00 </a:t>
            </a:r>
            <a:endParaRPr lang="en-US" sz="1800" i="1" dirty="0">
              <a:solidFill>
                <a:schemeClr val="bg1"/>
              </a:solidFill>
            </a:endParaRPr>
          </a:p>
          <a:p>
            <a:pPr lvl="0"/>
            <a:endParaRPr lang="en-US" sz="1800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</a:rPr>
              <a:t>Net Revenue - </a:t>
            </a:r>
            <a:r>
              <a:rPr lang="en-US" sz="1800" dirty="0">
                <a:solidFill>
                  <a:schemeClr val="bg1"/>
                </a:solidFill>
              </a:rPr>
              <a:t>$19,763,100.00 </a:t>
            </a:r>
            <a:endParaRPr lang="en-US" sz="1800" i="1" dirty="0" smtClean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26" name="Chart 2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93276729"/>
              </p:ext>
            </p:extLst>
          </p:nvPr>
        </p:nvGraphicFramePr>
        <p:xfrm>
          <a:off x="4699747" y="579549"/>
          <a:ext cx="7031499" cy="50742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3630301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18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Top and Bottom 10 Cars.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endParaRPr lang="en-US" sz="1800" i="1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Car Model – Mitsubishi Eclipse</a:t>
            </a:r>
          </a:p>
          <a:p>
            <a:pPr lvl="0"/>
            <a:endParaRPr lang="en-US" sz="1800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Total Car Cost – </a:t>
            </a:r>
            <a:r>
              <a:rPr lang="en-US" sz="1800" i="1" dirty="0">
                <a:solidFill>
                  <a:schemeClr val="bg1"/>
                </a:solidFill>
              </a:rPr>
              <a:t>$7,043.88 </a:t>
            </a:r>
          </a:p>
          <a:p>
            <a:pPr lvl="0"/>
            <a:endParaRPr lang="en-US" sz="1800" i="1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Gross Revenue - </a:t>
            </a:r>
            <a:r>
              <a:rPr lang="en-US" sz="1800" i="1" dirty="0">
                <a:solidFill>
                  <a:schemeClr val="bg1"/>
                </a:solidFill>
              </a:rPr>
              <a:t>$24,718.00 </a:t>
            </a:r>
          </a:p>
          <a:p>
            <a:pPr lvl="0"/>
            <a:endParaRPr lang="en-US" sz="1800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</a:rPr>
              <a:t>Net Revenue - </a:t>
            </a:r>
            <a:r>
              <a:rPr lang="en-US" sz="1800" i="1" dirty="0">
                <a:solidFill>
                  <a:schemeClr val="bg1"/>
                </a:solidFill>
              </a:rPr>
              <a:t>$17,674.12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27" name="Chart 26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74192536"/>
              </p:ext>
            </p:extLst>
          </p:nvPr>
        </p:nvGraphicFramePr>
        <p:xfrm>
          <a:off x="5151549" y="365126"/>
          <a:ext cx="6181859" cy="304777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8" name="Chart 2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199462"/>
              </p:ext>
            </p:extLst>
          </p:nvPr>
        </p:nvGraphicFramePr>
        <p:xfrm>
          <a:off x="5151549" y="3696237"/>
          <a:ext cx="6181859" cy="26712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359103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1540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12879" y="25758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 fontScale="90000"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Top 10 and Bottom 10 Branches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Branch ID- 22</a:t>
            </a:r>
          </a:p>
          <a:p>
            <a:pPr lvl="0"/>
            <a:endParaRPr lang="en-US" sz="1800" i="1" dirty="0" smtClean="0">
              <a:solidFill>
                <a:schemeClr val="bg1"/>
              </a:solidFill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</a:rPr>
              <a:t>State – </a:t>
            </a:r>
            <a:r>
              <a:rPr lang="en-US" sz="1800" i="1" dirty="0" err="1" smtClean="0">
                <a:solidFill>
                  <a:schemeClr val="bg1"/>
                </a:solidFill>
              </a:rPr>
              <a:t>St.Louis</a:t>
            </a:r>
            <a:r>
              <a:rPr lang="en-US" sz="1800" i="1" dirty="0" smtClean="0">
                <a:solidFill>
                  <a:schemeClr val="bg1"/>
                </a:solidFill>
              </a:rPr>
              <a:t>, Missouri</a:t>
            </a:r>
          </a:p>
          <a:p>
            <a:pPr lvl="0"/>
            <a:endParaRPr lang="en-US" sz="1800" i="1" dirty="0" smtClean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r>
              <a:rPr lang="en-US" sz="1800" i="1" dirty="0" smtClean="0">
                <a:solidFill>
                  <a:schemeClr val="bg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Gross Revenue - </a:t>
            </a:r>
            <a:r>
              <a:rPr lang="en-US" sz="1800" i="1" dirty="0" smtClean="0">
                <a:solidFill>
                  <a:schemeClr val="bg1"/>
                </a:solidFill>
              </a:rPr>
              <a:t>$</a:t>
            </a:r>
            <a:r>
              <a:rPr lang="en-US" sz="1800" i="1" dirty="0">
                <a:solidFill>
                  <a:schemeClr val="bg1"/>
                </a:solidFill>
              </a:rPr>
              <a:t>1,111,112.00  </a:t>
            </a:r>
          </a:p>
          <a:p>
            <a:pPr lvl="0"/>
            <a:endParaRPr lang="en-US" sz="1800" i="1" dirty="0">
              <a:solidFill>
                <a:schemeClr val="bg1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lvl="0"/>
            <a:r>
              <a:rPr lang="en-US" sz="1800" i="1" dirty="0" smtClean="0">
                <a:solidFill>
                  <a:schemeClr val="bg1"/>
                </a:solidFill>
              </a:rPr>
              <a:t>Net Revenue - </a:t>
            </a:r>
            <a:r>
              <a:rPr lang="en-US" sz="1800" i="1" dirty="0">
                <a:solidFill>
                  <a:schemeClr val="bg1"/>
                </a:solidFill>
              </a:rPr>
              <a:t>$953,095.11 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6</a:t>
            </a:fld>
            <a:endParaRPr lang="en-US" dirty="0"/>
          </a:p>
        </p:txBody>
      </p:sp>
      <p:graphicFrame>
        <p:nvGraphicFramePr>
          <p:cNvPr id="21" name="Chart 20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12299614"/>
              </p:ext>
            </p:extLst>
          </p:nvPr>
        </p:nvGraphicFramePr>
        <p:xfrm>
          <a:off x="4616071" y="292951"/>
          <a:ext cx="7309766" cy="302979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  <p:graphicFrame>
        <p:nvGraphicFramePr>
          <p:cNvPr id="22" name="Chart 21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1049384"/>
              </p:ext>
            </p:extLst>
          </p:nvPr>
        </p:nvGraphicFramePr>
        <p:xfrm>
          <a:off x="4682751" y="3476423"/>
          <a:ext cx="7243086" cy="289103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8"/>
          </a:graphicData>
        </a:graphic>
      </p:graphicFrame>
    </p:spTree>
    <p:extLst>
      <p:ext uri="{BB962C8B-B14F-4D97-AF65-F5344CB8AC3E}">
        <p14:creationId xmlns:p14="http://schemas.microsoft.com/office/powerpoint/2010/main" val="37064136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F6036ED3-E4DE-4469-BD28-06F103894573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41966155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220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Rectangle 3" hidden="1">
            <a:extLst>
              <a:ext uri="{FF2B5EF4-FFF2-40B4-BE49-F238E27FC236}">
                <a16:creationId xmlns="" xmlns:a16="http://schemas.microsoft.com/office/drawing/2014/main" id="{6B34F7EE-157B-4DC6-858D-0B9FFACCB64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="" xmlns:a16="http://schemas.microsoft.com/office/drawing/2014/main" id="{AF41FE55-DE36-4874-8359-D57A279D78E2}"/>
              </a:ext>
            </a:extLst>
          </p:cNvPr>
          <p:cNvSpPr/>
          <p:nvPr/>
        </p:nvSpPr>
        <p:spPr>
          <a:xfrm>
            <a:off x="4784721" y="2429385"/>
            <a:ext cx="2622558" cy="2622558"/>
          </a:xfrm>
          <a:prstGeom prst="ellipse">
            <a:avLst/>
          </a:prstGeom>
          <a:pattFill prst="ltUpDiag">
            <a:fgClr>
              <a:schemeClr val="bg1">
                <a:lumMod val="85000"/>
              </a:schemeClr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0604DED8-35FF-4572-A954-2B2B41A71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11403106" cy="791322"/>
          </a:xfrm>
        </p:spPr>
        <p:txBody>
          <a:bodyPr/>
          <a:lstStyle/>
          <a:p>
            <a:r>
              <a:rPr lang="en-US" sz="4400" dirty="0" smtClean="0"/>
              <a:t>Strategies</a:t>
            </a:r>
            <a:endParaRPr lang="en-US" dirty="0"/>
          </a:p>
        </p:txBody>
      </p:sp>
      <p:sp>
        <p:nvSpPr>
          <p:cNvPr id="7" name="Arc 6">
            <a:extLst>
              <a:ext uri="{FF2B5EF4-FFF2-40B4-BE49-F238E27FC236}">
                <a16:creationId xmlns="" xmlns:a16="http://schemas.microsoft.com/office/drawing/2014/main" id="{C52E2C33-2070-4D21-A212-63B6C0916149}"/>
              </a:ext>
            </a:extLst>
          </p:cNvPr>
          <p:cNvSpPr/>
          <p:nvPr/>
        </p:nvSpPr>
        <p:spPr>
          <a:xfrm>
            <a:off x="4557596" y="2202260"/>
            <a:ext cx="3076808" cy="3076808"/>
          </a:xfrm>
          <a:prstGeom prst="arc">
            <a:avLst>
              <a:gd name="adj1" fmla="val 16208914"/>
              <a:gd name="adj2" fmla="val 21596081"/>
            </a:avLst>
          </a:prstGeom>
          <a:ln w="8890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Arc 7">
            <a:extLst>
              <a:ext uri="{FF2B5EF4-FFF2-40B4-BE49-F238E27FC236}">
                <a16:creationId xmlns="" xmlns:a16="http://schemas.microsoft.com/office/drawing/2014/main" id="{DB0340BB-0EC1-486D-BAA0-CDFFB40008F4}"/>
              </a:ext>
            </a:extLst>
          </p:cNvPr>
          <p:cNvSpPr/>
          <p:nvPr/>
        </p:nvSpPr>
        <p:spPr>
          <a:xfrm>
            <a:off x="4557596" y="2202260"/>
            <a:ext cx="3076808" cy="3076808"/>
          </a:xfrm>
          <a:prstGeom prst="arc">
            <a:avLst>
              <a:gd name="adj1" fmla="val 21549695"/>
              <a:gd name="adj2" fmla="val 5383017"/>
            </a:avLst>
          </a:prstGeom>
          <a:ln w="889000">
            <a:solidFill>
              <a:schemeClr val="accent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Arc 8">
            <a:extLst>
              <a:ext uri="{FF2B5EF4-FFF2-40B4-BE49-F238E27FC236}">
                <a16:creationId xmlns="" xmlns:a16="http://schemas.microsoft.com/office/drawing/2014/main" id="{39C65C0F-3C2F-48EC-8B09-EDC80785BD2B}"/>
              </a:ext>
            </a:extLst>
          </p:cNvPr>
          <p:cNvSpPr/>
          <p:nvPr/>
        </p:nvSpPr>
        <p:spPr>
          <a:xfrm>
            <a:off x="4557596" y="2202260"/>
            <a:ext cx="3076808" cy="3076808"/>
          </a:xfrm>
          <a:prstGeom prst="arc">
            <a:avLst>
              <a:gd name="adj1" fmla="val 5364054"/>
              <a:gd name="adj2" fmla="val 10803850"/>
            </a:avLst>
          </a:prstGeom>
          <a:ln w="889000">
            <a:solidFill>
              <a:schemeClr val="accent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Arc 9">
            <a:extLst>
              <a:ext uri="{FF2B5EF4-FFF2-40B4-BE49-F238E27FC236}">
                <a16:creationId xmlns="" xmlns:a16="http://schemas.microsoft.com/office/drawing/2014/main" id="{6B781798-B278-4D7E-B8A7-41C4A8568533}"/>
              </a:ext>
            </a:extLst>
          </p:cNvPr>
          <p:cNvSpPr/>
          <p:nvPr/>
        </p:nvSpPr>
        <p:spPr>
          <a:xfrm>
            <a:off x="4557596" y="2202260"/>
            <a:ext cx="3076808" cy="3076808"/>
          </a:xfrm>
          <a:prstGeom prst="arc">
            <a:avLst>
              <a:gd name="adj1" fmla="val 10785429"/>
              <a:gd name="adj2" fmla="val 16206693"/>
            </a:avLst>
          </a:prstGeom>
          <a:ln w="889000"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5" name="Group 14">
            <a:extLst>
              <a:ext uri="{FF2B5EF4-FFF2-40B4-BE49-F238E27FC236}">
                <a16:creationId xmlns="" xmlns:a16="http://schemas.microsoft.com/office/drawing/2014/main" id="{210E2120-2108-4131-8FFF-E27DE8C3529E}"/>
              </a:ext>
            </a:extLst>
          </p:cNvPr>
          <p:cNvGrpSpPr/>
          <p:nvPr/>
        </p:nvGrpSpPr>
        <p:grpSpPr>
          <a:xfrm>
            <a:off x="5775391" y="3421462"/>
            <a:ext cx="641219" cy="638405"/>
            <a:chOff x="3390900" y="3609975"/>
            <a:chExt cx="361951" cy="360363"/>
          </a:xfrm>
          <a:solidFill>
            <a:schemeClr val="bg1">
              <a:lumMod val="85000"/>
            </a:schemeClr>
          </a:solidFill>
        </p:grpSpPr>
        <p:sp>
          <p:nvSpPr>
            <p:cNvPr id="16" name="Freeform 1405">
              <a:extLst>
                <a:ext uri="{FF2B5EF4-FFF2-40B4-BE49-F238E27FC236}">
                  <a16:creationId xmlns="" xmlns:a16="http://schemas.microsoft.com/office/drawing/2014/main" id="{9A115EC3-3C2B-47C6-A565-834A0F9CE67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86163" y="3609975"/>
              <a:ext cx="166688" cy="165100"/>
            </a:xfrm>
            <a:custGeom>
              <a:avLst/>
              <a:gdLst>
                <a:gd name="T0" fmla="*/ 42 w 44"/>
                <a:gd name="T1" fmla="*/ 44 h 44"/>
                <a:gd name="T2" fmla="*/ 2 w 44"/>
                <a:gd name="T3" fmla="*/ 44 h 44"/>
                <a:gd name="T4" fmla="*/ 0 w 44"/>
                <a:gd name="T5" fmla="*/ 42 h 44"/>
                <a:gd name="T6" fmla="*/ 0 w 44"/>
                <a:gd name="T7" fmla="*/ 2 h 44"/>
                <a:gd name="T8" fmla="*/ 2 w 44"/>
                <a:gd name="T9" fmla="*/ 0 h 44"/>
                <a:gd name="T10" fmla="*/ 44 w 44"/>
                <a:gd name="T11" fmla="*/ 42 h 44"/>
                <a:gd name="T12" fmla="*/ 42 w 44"/>
                <a:gd name="T13" fmla="*/ 44 h 44"/>
                <a:gd name="T14" fmla="*/ 4 w 44"/>
                <a:gd name="T15" fmla="*/ 40 h 44"/>
                <a:gd name="T16" fmla="*/ 40 w 44"/>
                <a:gd name="T17" fmla="*/ 40 h 44"/>
                <a:gd name="T18" fmla="*/ 4 w 44"/>
                <a:gd name="T19" fmla="*/ 4 h 44"/>
                <a:gd name="T20" fmla="*/ 4 w 44"/>
                <a:gd name="T21" fmla="*/ 4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4" h="44">
                  <a:moveTo>
                    <a:pt x="42" y="44"/>
                  </a:moveTo>
                  <a:cubicBezTo>
                    <a:pt x="2" y="44"/>
                    <a:pt x="2" y="44"/>
                    <a:pt x="2" y="44"/>
                  </a:cubicBezTo>
                  <a:cubicBezTo>
                    <a:pt x="1" y="44"/>
                    <a:pt x="0" y="43"/>
                    <a:pt x="0" y="4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5" y="0"/>
                    <a:pt x="44" y="19"/>
                    <a:pt x="44" y="42"/>
                  </a:cubicBezTo>
                  <a:cubicBezTo>
                    <a:pt x="44" y="43"/>
                    <a:pt x="43" y="44"/>
                    <a:pt x="42" y="44"/>
                  </a:cubicBezTo>
                  <a:close/>
                  <a:moveTo>
                    <a:pt x="4" y="40"/>
                  </a:moveTo>
                  <a:cubicBezTo>
                    <a:pt x="40" y="40"/>
                    <a:pt x="40" y="40"/>
                    <a:pt x="40" y="40"/>
                  </a:cubicBezTo>
                  <a:cubicBezTo>
                    <a:pt x="39" y="21"/>
                    <a:pt x="23" y="5"/>
                    <a:pt x="4" y="4"/>
                  </a:cubicBezTo>
                  <a:lnTo>
                    <a:pt x="4" y="4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406">
              <a:extLst>
                <a:ext uri="{FF2B5EF4-FFF2-40B4-BE49-F238E27FC236}">
                  <a16:creationId xmlns="" xmlns:a16="http://schemas.microsoft.com/office/drawing/2014/main" id="{110303FC-DA51-48FE-BEBA-9495C1D17CD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86163" y="3789363"/>
              <a:ext cx="166688" cy="120650"/>
            </a:xfrm>
            <a:custGeom>
              <a:avLst/>
              <a:gdLst>
                <a:gd name="T0" fmla="*/ 30 w 44"/>
                <a:gd name="T1" fmla="*/ 32 h 32"/>
                <a:gd name="T2" fmla="*/ 29 w 44"/>
                <a:gd name="T3" fmla="*/ 32 h 32"/>
                <a:gd name="T4" fmla="*/ 1 w 44"/>
                <a:gd name="T5" fmla="*/ 3 h 32"/>
                <a:gd name="T6" fmla="*/ 0 w 44"/>
                <a:gd name="T7" fmla="*/ 1 h 32"/>
                <a:gd name="T8" fmla="*/ 2 w 44"/>
                <a:gd name="T9" fmla="*/ 0 h 32"/>
                <a:gd name="T10" fmla="*/ 42 w 44"/>
                <a:gd name="T11" fmla="*/ 0 h 32"/>
                <a:gd name="T12" fmla="*/ 44 w 44"/>
                <a:gd name="T13" fmla="*/ 2 h 32"/>
                <a:gd name="T14" fmla="*/ 32 w 44"/>
                <a:gd name="T15" fmla="*/ 32 h 32"/>
                <a:gd name="T16" fmla="*/ 30 w 44"/>
                <a:gd name="T17" fmla="*/ 32 h 32"/>
                <a:gd name="T18" fmla="*/ 7 w 44"/>
                <a:gd name="T19" fmla="*/ 4 h 32"/>
                <a:gd name="T20" fmla="*/ 30 w 44"/>
                <a:gd name="T21" fmla="*/ 27 h 32"/>
                <a:gd name="T22" fmla="*/ 40 w 44"/>
                <a:gd name="T23" fmla="*/ 4 h 32"/>
                <a:gd name="T24" fmla="*/ 7 w 44"/>
                <a:gd name="T25" fmla="*/ 4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32">
                  <a:moveTo>
                    <a:pt x="30" y="32"/>
                  </a:moveTo>
                  <a:cubicBezTo>
                    <a:pt x="30" y="32"/>
                    <a:pt x="29" y="32"/>
                    <a:pt x="29" y="32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0" y="3"/>
                    <a:pt x="0" y="2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3" y="0"/>
                    <a:pt x="44" y="1"/>
                    <a:pt x="44" y="2"/>
                  </a:cubicBezTo>
                  <a:cubicBezTo>
                    <a:pt x="44" y="13"/>
                    <a:pt x="40" y="24"/>
                    <a:pt x="32" y="32"/>
                  </a:cubicBezTo>
                  <a:cubicBezTo>
                    <a:pt x="31" y="32"/>
                    <a:pt x="31" y="32"/>
                    <a:pt x="30" y="32"/>
                  </a:cubicBezTo>
                  <a:close/>
                  <a:moveTo>
                    <a:pt x="7" y="4"/>
                  </a:moveTo>
                  <a:cubicBezTo>
                    <a:pt x="30" y="27"/>
                    <a:pt x="30" y="27"/>
                    <a:pt x="30" y="27"/>
                  </a:cubicBezTo>
                  <a:cubicBezTo>
                    <a:pt x="36" y="21"/>
                    <a:pt x="39" y="13"/>
                    <a:pt x="40" y="4"/>
                  </a:cubicBezTo>
                  <a:lnTo>
                    <a:pt x="7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407">
              <a:extLst>
                <a:ext uri="{FF2B5EF4-FFF2-40B4-BE49-F238E27FC236}">
                  <a16:creationId xmlns="" xmlns:a16="http://schemas.microsoft.com/office/drawing/2014/main" id="{331D12D2-BC13-4E00-A4F2-2C66677BCD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390900" y="3654425"/>
              <a:ext cx="271463" cy="315913"/>
            </a:xfrm>
            <a:custGeom>
              <a:avLst/>
              <a:gdLst>
                <a:gd name="T0" fmla="*/ 42 w 72"/>
                <a:gd name="T1" fmla="*/ 84 h 84"/>
                <a:gd name="T2" fmla="*/ 0 w 72"/>
                <a:gd name="T3" fmla="*/ 42 h 84"/>
                <a:gd name="T4" fmla="*/ 42 w 72"/>
                <a:gd name="T5" fmla="*/ 0 h 84"/>
                <a:gd name="T6" fmla="*/ 44 w 72"/>
                <a:gd name="T7" fmla="*/ 2 h 84"/>
                <a:gd name="T8" fmla="*/ 44 w 72"/>
                <a:gd name="T9" fmla="*/ 41 h 84"/>
                <a:gd name="T10" fmla="*/ 72 w 72"/>
                <a:gd name="T11" fmla="*/ 69 h 84"/>
                <a:gd name="T12" fmla="*/ 72 w 72"/>
                <a:gd name="T13" fmla="*/ 72 h 84"/>
                <a:gd name="T14" fmla="*/ 42 w 72"/>
                <a:gd name="T15" fmla="*/ 84 h 84"/>
                <a:gd name="T16" fmla="*/ 40 w 72"/>
                <a:gd name="T17" fmla="*/ 4 h 84"/>
                <a:gd name="T18" fmla="*/ 4 w 72"/>
                <a:gd name="T19" fmla="*/ 42 h 84"/>
                <a:gd name="T20" fmla="*/ 42 w 72"/>
                <a:gd name="T21" fmla="*/ 80 h 84"/>
                <a:gd name="T22" fmla="*/ 67 w 72"/>
                <a:gd name="T23" fmla="*/ 70 h 84"/>
                <a:gd name="T24" fmla="*/ 41 w 72"/>
                <a:gd name="T25" fmla="*/ 43 h 84"/>
                <a:gd name="T26" fmla="*/ 40 w 72"/>
                <a:gd name="T27" fmla="*/ 42 h 84"/>
                <a:gd name="T28" fmla="*/ 40 w 72"/>
                <a:gd name="T29" fmla="*/ 4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84">
                  <a:moveTo>
                    <a:pt x="42" y="84"/>
                  </a:moveTo>
                  <a:cubicBezTo>
                    <a:pt x="19" y="84"/>
                    <a:pt x="0" y="65"/>
                    <a:pt x="0" y="42"/>
                  </a:cubicBezTo>
                  <a:cubicBezTo>
                    <a:pt x="0" y="19"/>
                    <a:pt x="19" y="0"/>
                    <a:pt x="42" y="0"/>
                  </a:cubicBezTo>
                  <a:cubicBezTo>
                    <a:pt x="43" y="0"/>
                    <a:pt x="44" y="1"/>
                    <a:pt x="44" y="2"/>
                  </a:cubicBezTo>
                  <a:cubicBezTo>
                    <a:pt x="44" y="41"/>
                    <a:pt x="44" y="41"/>
                    <a:pt x="44" y="41"/>
                  </a:cubicBezTo>
                  <a:cubicBezTo>
                    <a:pt x="72" y="69"/>
                    <a:pt x="72" y="69"/>
                    <a:pt x="72" y="69"/>
                  </a:cubicBezTo>
                  <a:cubicBezTo>
                    <a:pt x="72" y="70"/>
                    <a:pt x="72" y="71"/>
                    <a:pt x="72" y="72"/>
                  </a:cubicBezTo>
                  <a:cubicBezTo>
                    <a:pt x="64" y="80"/>
                    <a:pt x="53" y="84"/>
                    <a:pt x="42" y="84"/>
                  </a:cubicBezTo>
                  <a:close/>
                  <a:moveTo>
                    <a:pt x="40" y="4"/>
                  </a:moveTo>
                  <a:cubicBezTo>
                    <a:pt x="20" y="5"/>
                    <a:pt x="4" y="22"/>
                    <a:pt x="4" y="42"/>
                  </a:cubicBezTo>
                  <a:cubicBezTo>
                    <a:pt x="4" y="63"/>
                    <a:pt x="21" y="80"/>
                    <a:pt x="42" y="80"/>
                  </a:cubicBezTo>
                  <a:cubicBezTo>
                    <a:pt x="51" y="80"/>
                    <a:pt x="60" y="77"/>
                    <a:pt x="67" y="70"/>
                  </a:cubicBezTo>
                  <a:cubicBezTo>
                    <a:pt x="41" y="43"/>
                    <a:pt x="41" y="43"/>
                    <a:pt x="41" y="43"/>
                  </a:cubicBezTo>
                  <a:cubicBezTo>
                    <a:pt x="40" y="43"/>
                    <a:pt x="40" y="43"/>
                    <a:pt x="40" y="42"/>
                  </a:cubicBezTo>
                  <a:lnTo>
                    <a:pt x="40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="" xmlns:a16="http://schemas.microsoft.com/office/drawing/2014/main" id="{4F5E2AF4-9553-4B2C-B122-3937B309E861}"/>
              </a:ext>
            </a:extLst>
          </p:cNvPr>
          <p:cNvSpPr/>
          <p:nvPr/>
        </p:nvSpPr>
        <p:spPr>
          <a:xfrm>
            <a:off x="394447" y="2598003"/>
            <a:ext cx="3495382" cy="830997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 lvl="0" algn="r">
              <a:buClr>
                <a:schemeClr val="accent2"/>
              </a:buClr>
            </a:pPr>
            <a:r>
              <a:rPr lang="en-US" b="1" i="1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Strategy 1</a:t>
            </a: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</a:t>
            </a:r>
          </a:p>
          <a:p>
            <a:pPr lvl="0" algn="r">
              <a:buClr>
                <a:schemeClr val="accent2"/>
              </a:buClr>
            </a:pP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Increase the cars by  25%</a:t>
            </a:r>
          </a:p>
          <a:p>
            <a:pPr lvl="0" algn="r">
              <a:buClr>
                <a:schemeClr val="accent2"/>
              </a:buClr>
            </a:pP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endParaRPr lang="en-US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="" xmlns:a16="http://schemas.microsoft.com/office/drawing/2014/main" id="{FA748905-7823-4494-859D-CB1BAFB7FE19}"/>
              </a:ext>
            </a:extLst>
          </p:cNvPr>
          <p:cNvSpPr/>
          <p:nvPr/>
        </p:nvSpPr>
        <p:spPr>
          <a:xfrm>
            <a:off x="401614" y="4059867"/>
            <a:ext cx="3495382" cy="1107996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 lvl="0" algn="r">
              <a:buClr>
                <a:schemeClr val="accent2"/>
              </a:buClr>
            </a:pPr>
            <a:r>
              <a:rPr lang="en-US" b="1" i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Strategy </a:t>
            </a:r>
            <a:r>
              <a:rPr lang="en-US" b="1" i="1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3.</a:t>
            </a:r>
          </a:p>
          <a:p>
            <a:pPr lvl="0" algn="r">
              <a:buClr>
                <a:schemeClr val="accent2"/>
              </a:buClr>
            </a:pPr>
            <a:r>
              <a:rPr lang="en-US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Modify the </a:t>
            </a: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inventory </a:t>
            </a:r>
            <a:r>
              <a:rPr lang="en-US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structure by selling off </a:t>
            </a: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500 of the least profitable cars</a:t>
            </a:r>
            <a:r>
              <a:rPr lang="en-US" dirty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. 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="" xmlns:a16="http://schemas.microsoft.com/office/drawing/2014/main" id="{EDB10671-A816-4A86-9204-52F2A15DB0F8}"/>
              </a:ext>
            </a:extLst>
          </p:cNvPr>
          <p:cNvSpPr/>
          <p:nvPr/>
        </p:nvSpPr>
        <p:spPr>
          <a:xfrm>
            <a:off x="8302171" y="2875002"/>
            <a:ext cx="3495382" cy="553998"/>
          </a:xfrm>
          <a:prstGeom prst="rect">
            <a:avLst/>
          </a:prstGeom>
        </p:spPr>
        <p:txBody>
          <a:bodyPr wrap="square" lIns="0" tIns="0" rIns="0" bIns="0" anchor="b" anchorCtr="0">
            <a:spAutoFit/>
          </a:bodyPr>
          <a:lstStyle/>
          <a:p>
            <a:pPr lvl="0">
              <a:buClr>
                <a:schemeClr val="accent2"/>
              </a:buClr>
            </a:pPr>
            <a:r>
              <a:rPr lang="en-US" b="1" i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Strategy </a:t>
            </a:r>
            <a:r>
              <a:rPr lang="en-US" b="1" i="1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2.</a:t>
            </a:r>
          </a:p>
          <a:p>
            <a:pPr lvl="0">
              <a:buClr>
                <a:schemeClr val="accent2"/>
              </a:buClr>
            </a:pP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Increase  rental vehicles by 20%.</a:t>
            </a:r>
            <a:endParaRPr lang="en-US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4" name="Rectangle 23">
            <a:extLst>
              <a:ext uri="{FF2B5EF4-FFF2-40B4-BE49-F238E27FC236}">
                <a16:creationId xmlns="" xmlns:a16="http://schemas.microsoft.com/office/drawing/2014/main" id="{B1E31C55-AF7F-4328-AD67-892577D4E4F5}"/>
              </a:ext>
            </a:extLst>
          </p:cNvPr>
          <p:cNvSpPr/>
          <p:nvPr/>
        </p:nvSpPr>
        <p:spPr>
          <a:xfrm>
            <a:off x="8302171" y="4059867"/>
            <a:ext cx="3495382" cy="553998"/>
          </a:xfrm>
          <a:prstGeom prst="rect">
            <a:avLst/>
          </a:prstGeom>
        </p:spPr>
        <p:txBody>
          <a:bodyPr wrap="square" lIns="0" tIns="0" rIns="0" bIns="0" anchor="t" anchorCtr="0">
            <a:spAutoFit/>
          </a:bodyPr>
          <a:lstStyle/>
          <a:p>
            <a:pPr lvl="0">
              <a:buClr>
                <a:schemeClr val="accent2"/>
              </a:buClr>
            </a:pPr>
            <a:r>
              <a:rPr lang="en-US" b="1" i="1" dirty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Strategy </a:t>
            </a:r>
            <a:r>
              <a:rPr lang="en-US" b="1" i="1" dirty="0" smtClean="0">
                <a:solidFill>
                  <a:schemeClr val="accent1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4.</a:t>
            </a:r>
          </a:p>
          <a:p>
            <a:pPr lvl="0">
              <a:buClr>
                <a:schemeClr val="accent2"/>
              </a:buClr>
            </a:pPr>
            <a:r>
              <a:rPr lang="en-US" dirty="0" smtClean="0">
                <a:solidFill>
                  <a:prstClr val="black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Combining all the 3 strategies. </a:t>
            </a:r>
            <a:endParaRPr lang="en-US" dirty="0">
              <a:solidFill>
                <a:prstClr val="black"/>
              </a:solidFill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cxnSp>
        <p:nvCxnSpPr>
          <p:cNvPr id="28" name="Straight Connector 27">
            <a:extLst>
              <a:ext uri="{FF2B5EF4-FFF2-40B4-BE49-F238E27FC236}">
                <a16:creationId xmlns="" xmlns:a16="http://schemas.microsoft.com/office/drawing/2014/main" id="{616E0205-776A-4C08-9AEF-4AD79A28112F}"/>
              </a:ext>
            </a:extLst>
          </p:cNvPr>
          <p:cNvCxnSpPr>
            <a:cxnSpLocks/>
          </p:cNvCxnSpPr>
          <p:nvPr/>
        </p:nvCxnSpPr>
        <p:spPr>
          <a:xfrm>
            <a:off x="474133" y="3773036"/>
            <a:ext cx="334312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="" xmlns:a16="http://schemas.microsoft.com/office/drawing/2014/main" id="{8FFE70D1-77EE-4453-9D6D-C7F39EB9D910}"/>
              </a:ext>
            </a:extLst>
          </p:cNvPr>
          <p:cNvCxnSpPr>
            <a:cxnSpLocks/>
          </p:cNvCxnSpPr>
          <p:nvPr/>
        </p:nvCxnSpPr>
        <p:spPr>
          <a:xfrm>
            <a:off x="8302171" y="3773036"/>
            <a:ext cx="3343124" cy="0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Slide Number Placeholder 34">
            <a:extLst>
              <a:ext uri="{FF2B5EF4-FFF2-40B4-BE49-F238E27FC236}">
                <a16:creationId xmlns="" xmlns:a16="http://schemas.microsoft.com/office/drawing/2014/main" id="{270A0B3C-1785-4BEB-83FA-577D48679C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260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2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Strategy 1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>
                <a:solidFill>
                  <a:schemeClr val="bg1"/>
                </a:solidFill>
              </a:rPr>
              <a:t>Increase the number of vehicles by 25% </a:t>
            </a:r>
            <a:r>
              <a:rPr lang="en-US" sz="1800" i="1" dirty="0" err="1">
                <a:solidFill>
                  <a:schemeClr val="bg1"/>
                </a:solidFill>
              </a:rPr>
              <a:t>i.e</a:t>
            </a:r>
            <a:r>
              <a:rPr lang="en-US" sz="1800" i="1" dirty="0">
                <a:solidFill>
                  <a:schemeClr val="bg1"/>
                </a:solidFill>
              </a:rPr>
              <a:t> 5000 vehicles</a:t>
            </a:r>
            <a:endParaRPr lang="en-US" sz="1800" i="1" dirty="0" smtClean="0">
              <a:solidFill>
                <a:schemeClr val="bg1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8</a:t>
            </a:fld>
            <a:endParaRPr lang="en-US" dirty="0"/>
          </a:p>
        </p:txBody>
      </p:sp>
      <p:graphicFrame>
        <p:nvGraphicFramePr>
          <p:cNvPr id="20" name="Chart 19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98791723"/>
              </p:ext>
            </p:extLst>
          </p:nvPr>
        </p:nvGraphicFramePr>
        <p:xfrm>
          <a:off x="4791075" y="579549"/>
          <a:ext cx="7109004" cy="55121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66455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 hidden="1">
            <a:extLst>
              <a:ext uri="{FF2B5EF4-FFF2-40B4-BE49-F238E27FC236}">
                <a16:creationId xmlns="" xmlns:a16="http://schemas.microsoft.com/office/drawing/2014/main" id="{71112919-54E9-472A-A40C-A52C83B48B8D}"/>
              </a:ext>
            </a:extLst>
          </p:cNvPr>
          <p:cNvGraphicFramePr>
            <a:graphicFrameLocks noChangeAspect="1"/>
          </p:cNvGraphicFramePr>
          <p:nvPr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610662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3582" name="think-cell Slide" r:id="rId5" imgW="383" imgH="384" progId="TCLayout.ActiveDocument.1">
                  <p:embed/>
                </p:oleObj>
              </mc:Choice>
              <mc:Fallback>
                <p:oleObj name="think-cell Slide" r:id="rId5" imgW="383" imgH="384" progId="TCLayout.ActiveDocument.1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Rectangle 5" hidden="1">
            <a:extLst>
              <a:ext uri="{FF2B5EF4-FFF2-40B4-BE49-F238E27FC236}">
                <a16:creationId xmlns="" xmlns:a16="http://schemas.microsoft.com/office/drawing/2014/main" id="{B248C8AE-5301-4D16-9447-DB9A25B97109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numCol="1" spcCol="0" rtlCol="0" anchor="ctr" anchorCtr="0">
            <a:noAutofit/>
          </a:bodyPr>
          <a:lstStyle/>
          <a:p>
            <a:pPr algn="ctr"/>
            <a:endParaRPr lang="en-US" sz="4400" b="1" dirty="0">
              <a:latin typeface="Georgia" panose="02040502050405020303" pitchFamily="18" charset="0"/>
              <a:ea typeface="+mj-ea"/>
              <a:cs typeface="+mj-cs"/>
              <a:sym typeface="Georgia" panose="02040502050405020303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="" xmlns:a16="http://schemas.microsoft.com/office/drawing/2014/main" id="{F32DC244-F29A-4D2C-BC73-8F659934AC74}"/>
              </a:ext>
            </a:extLst>
          </p:cNvPr>
          <p:cNvSpPr/>
          <p:nvPr/>
        </p:nvSpPr>
        <p:spPr>
          <a:xfrm>
            <a:off x="0" y="0"/>
            <a:ext cx="4305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="" xmlns:a16="http://schemas.microsoft.com/office/drawing/2014/main" id="{D03CA60F-7643-4F4B-8B60-C48881E9E8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4447" y="365126"/>
            <a:ext cx="3625103" cy="1558924"/>
          </a:xfrm>
        </p:spPr>
        <p:txBody>
          <a:bodyPr>
            <a:normAutofit/>
          </a:bodyPr>
          <a:lstStyle/>
          <a:p>
            <a:r>
              <a:rPr lang="en-US" sz="4400" dirty="0" smtClean="0">
                <a:solidFill>
                  <a:schemeClr val="bg1"/>
                </a:solidFill>
              </a:rPr>
              <a:t>Strategy 2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4CEAAEC4-E6D4-435B-9DDE-61F53A6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447" y="2794000"/>
            <a:ext cx="3625103" cy="3573462"/>
          </a:xfrm>
        </p:spPr>
        <p:txBody>
          <a:bodyPr>
            <a:noAutofit/>
          </a:bodyPr>
          <a:lstStyle/>
          <a:p>
            <a:pPr lvl="0"/>
            <a:r>
              <a:rPr lang="en-US" sz="1800" i="1" dirty="0">
                <a:solidFill>
                  <a:schemeClr val="bg1"/>
                </a:solidFill>
              </a:rPr>
              <a:t>Increase the number of rental vehicles by 20% or by </a:t>
            </a:r>
            <a:r>
              <a:rPr lang="en-US" sz="1800" i="1" dirty="0" smtClean="0">
                <a:solidFill>
                  <a:schemeClr val="bg1"/>
                </a:solidFill>
              </a:rPr>
              <a:t>97582 vehicles.</a:t>
            </a:r>
          </a:p>
        </p:txBody>
      </p:sp>
      <p:grpSp>
        <p:nvGrpSpPr>
          <p:cNvPr id="7" name="Group 6">
            <a:extLst>
              <a:ext uri="{FF2B5EF4-FFF2-40B4-BE49-F238E27FC236}">
                <a16:creationId xmlns="" xmlns:a16="http://schemas.microsoft.com/office/drawing/2014/main" id="{061C7208-AD1C-4956-A618-A7056D2BE8C7}"/>
              </a:ext>
            </a:extLst>
          </p:cNvPr>
          <p:cNvGrpSpPr/>
          <p:nvPr/>
        </p:nvGrpSpPr>
        <p:grpSpPr>
          <a:xfrm>
            <a:off x="485775" y="2073933"/>
            <a:ext cx="403226" cy="405083"/>
            <a:chOff x="4841875" y="3978275"/>
            <a:chExt cx="344488" cy="346075"/>
          </a:xfrm>
        </p:grpSpPr>
        <p:sp>
          <p:nvSpPr>
            <p:cNvPr id="8" name="Rectangle 7">
              <a:extLst>
                <a:ext uri="{FF2B5EF4-FFF2-40B4-BE49-F238E27FC236}">
                  <a16:creationId xmlns="" xmlns:a16="http://schemas.microsoft.com/office/drawing/2014/main" id="{812BF211-A7FE-433B-B054-65EB255F27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886325" y="3978275"/>
              <a:ext cx="300038" cy="301625"/>
            </a:xfrm>
            <a:prstGeom prst="rect">
              <a:avLst/>
            </a:pr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Line 68">
              <a:extLst>
                <a:ext uri="{FF2B5EF4-FFF2-40B4-BE49-F238E27FC236}">
                  <a16:creationId xmlns="" xmlns:a16="http://schemas.microsoft.com/office/drawing/2014/main" id="{E0F65093-E553-435F-B0D6-1D619E2E3A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3860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Line 69">
              <a:extLst>
                <a:ext uri="{FF2B5EF4-FFF2-40B4-BE49-F238E27FC236}">
                  <a16:creationId xmlns="" xmlns:a16="http://schemas.microsoft.com/office/drawing/2014/main" id="{D948C5C4-11D5-4484-88E1-0D337698B34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6876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1" name="Line 70">
              <a:extLst>
                <a:ext uri="{FF2B5EF4-FFF2-40B4-BE49-F238E27FC236}">
                  <a16:creationId xmlns="" xmlns:a16="http://schemas.microsoft.com/office/drawing/2014/main" id="{665EFF0D-EED0-4D8C-884C-1D890DBC7E9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098925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2" name="Line 71">
              <a:extLst>
                <a:ext uri="{FF2B5EF4-FFF2-40B4-BE49-F238E27FC236}">
                  <a16:creationId xmlns="" xmlns:a16="http://schemas.microsoft.com/office/drawing/2014/main" id="{99C1D19E-CB74-4288-B371-FE8BB13948DF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29088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Line 72">
              <a:extLst>
                <a:ext uri="{FF2B5EF4-FFF2-40B4-BE49-F238E27FC236}">
                  <a16:creationId xmlns="" xmlns:a16="http://schemas.microsoft.com/office/drawing/2014/main" id="{E7304113-08C8-4E19-837D-8EC20242D3C0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59250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Line 73">
              <a:extLst>
                <a:ext uri="{FF2B5EF4-FFF2-40B4-BE49-F238E27FC236}">
                  <a16:creationId xmlns="" xmlns:a16="http://schemas.microsoft.com/office/drawing/2014/main" id="{DC16A51B-7667-438D-8598-2DBB67D23478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189413"/>
              <a:ext cx="195263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Line 74">
              <a:extLst>
                <a:ext uri="{FF2B5EF4-FFF2-40B4-BE49-F238E27FC236}">
                  <a16:creationId xmlns="" xmlns:a16="http://schemas.microsoft.com/office/drawing/2014/main" id="{76085782-1AAF-44AC-BC0B-5EA6C9BDB87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4938713" y="4219575"/>
              <a:ext cx="90488" cy="0"/>
            </a:xfrm>
            <a:prstGeom prst="line">
              <a:avLst/>
            </a:prstGeom>
            <a:noFill/>
            <a:ln w="12700" cap="flat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75">
              <a:extLst>
                <a:ext uri="{FF2B5EF4-FFF2-40B4-BE49-F238E27FC236}">
                  <a16:creationId xmlns="" xmlns:a16="http://schemas.microsoft.com/office/drawing/2014/main" id="{AF013902-733D-475F-824D-6E9050F366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1875" y="4038600"/>
              <a:ext cx="285750" cy="285750"/>
            </a:xfrm>
            <a:custGeom>
              <a:avLst/>
              <a:gdLst>
                <a:gd name="T0" fmla="*/ 28 w 180"/>
                <a:gd name="T1" fmla="*/ 0 h 180"/>
                <a:gd name="T2" fmla="*/ 0 w 180"/>
                <a:gd name="T3" fmla="*/ 0 h 180"/>
                <a:gd name="T4" fmla="*/ 0 w 180"/>
                <a:gd name="T5" fmla="*/ 180 h 180"/>
                <a:gd name="T6" fmla="*/ 180 w 180"/>
                <a:gd name="T7" fmla="*/ 180 h 180"/>
                <a:gd name="T8" fmla="*/ 180 w 180"/>
                <a:gd name="T9" fmla="*/ 15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" h="180">
                  <a:moveTo>
                    <a:pt x="28" y="0"/>
                  </a:moveTo>
                  <a:lnTo>
                    <a:pt x="0" y="0"/>
                  </a:lnTo>
                  <a:lnTo>
                    <a:pt x="0" y="180"/>
                  </a:lnTo>
                  <a:lnTo>
                    <a:pt x="180" y="180"/>
                  </a:lnTo>
                  <a:lnTo>
                    <a:pt x="180" y="152"/>
                  </a:lnTo>
                </a:path>
              </a:pathLst>
            </a:custGeom>
            <a:noFill/>
            <a:ln w="12700" cap="rnd">
              <a:solidFill>
                <a:schemeClr val="bg1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cxnSp>
        <p:nvCxnSpPr>
          <p:cNvPr id="18" name="Straight Connector 17">
            <a:extLst>
              <a:ext uri="{FF2B5EF4-FFF2-40B4-BE49-F238E27FC236}">
                <a16:creationId xmlns="" xmlns:a16="http://schemas.microsoft.com/office/drawing/2014/main" id="{8D42657C-25EC-4135-B888-761DEDDFE8F7}"/>
              </a:ext>
            </a:extLst>
          </p:cNvPr>
          <p:cNvCxnSpPr>
            <a:cxnSpLocks/>
          </p:cNvCxnSpPr>
          <p:nvPr/>
        </p:nvCxnSpPr>
        <p:spPr>
          <a:xfrm>
            <a:off x="1028700" y="2480604"/>
            <a:ext cx="293370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Slide Number Placeholder 32">
            <a:extLst>
              <a:ext uri="{FF2B5EF4-FFF2-40B4-BE49-F238E27FC236}">
                <a16:creationId xmlns="" xmlns:a16="http://schemas.microsoft.com/office/drawing/2014/main" id="{A4E46552-1801-4C3F-BB92-B7FFFC1E07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45BFCF-BC39-408B-B548-F49321513389}" type="slidenum">
              <a:rPr lang="en-US" smtClean="0"/>
              <a:pPr/>
              <a:t>9</a:t>
            </a:fld>
            <a:endParaRPr lang="en-US" dirty="0"/>
          </a:p>
        </p:txBody>
      </p:sp>
      <p:graphicFrame>
        <p:nvGraphicFramePr>
          <p:cNvPr id="19" name="Chart 1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927467"/>
              </p:ext>
            </p:extLst>
          </p:nvPr>
        </p:nvGraphicFramePr>
        <p:xfrm>
          <a:off x="4791076" y="978794"/>
          <a:ext cx="6940170" cy="494548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7"/>
          </a:graphicData>
        </a:graphic>
      </p:graphicFrame>
    </p:spTree>
    <p:extLst>
      <p:ext uri="{BB962C8B-B14F-4D97-AF65-F5344CB8AC3E}">
        <p14:creationId xmlns:p14="http://schemas.microsoft.com/office/powerpoint/2010/main" val="2204039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  <p:tag name="PRESENTATIONPOINT DATAPOINT DATACONNECTION 1" val="1&#10;Car Dashboard&#10;0&#10;0&#10;-1&#10;-1&#10;60&#10;&#10;C:\Users\Dichu\Documents\Data Science\Thinkful\Capstone 1\Capstone 1 V1.1- Manju.xlsx&#10;&#10;0&#10;&#10;0&#10;0&#10;0&#10;0&#10;0&#10;0&#10;&#10;&#10;&#10;&#10;&#10;"/>
  <p:tag name="PRESENTATIONPOINT DATAPOINT PRODUCTNAME" val="DataPoint"/>
  <p:tag name="PRESENTATIONPOINT DATAPOINT VERSION" val="1"/>
  <p:tag name="PRESENTATIONPOINT DATAPOINT PRODUCTCODE" val="DP15STD"/>
  <p:tag name="PRESENTATIONPOINT DATAPOINT LICENSEDSAV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J0VPNDs0LYtouQyDn7rsYQ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RNKufTGvveSJHiwe2RIGR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LY2u0EdlExgMuoGXE.Tym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1.nrFY65NPlcMj9Z_r05b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VYcR0xNnzB.fbTREX0JIWg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K6FJKJ8Ki46KTJlqyNR.K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dkukYeuTIBsp9dfMX.hZWg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4365</TotalTime>
  <Words>649</Words>
  <Application>Microsoft Office PowerPoint</Application>
  <PresentationFormat>Widescreen</PresentationFormat>
  <Paragraphs>221</Paragraphs>
  <Slides>15</Slides>
  <Notes>5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Arial</vt:lpstr>
      <vt:lpstr>Calibri</vt:lpstr>
      <vt:lpstr>Calibri Light</vt:lpstr>
      <vt:lpstr>Centaur</vt:lpstr>
      <vt:lpstr>Georgia</vt:lpstr>
      <vt:lpstr>Oswald</vt:lpstr>
      <vt:lpstr>Segoe UI</vt:lpstr>
      <vt:lpstr>Office Theme</vt:lpstr>
      <vt:lpstr>1_Office Theme</vt:lpstr>
      <vt:lpstr>think-cell Slide</vt:lpstr>
      <vt:lpstr>Car Analysis</vt:lpstr>
      <vt:lpstr>THE CONTENT</vt:lpstr>
      <vt:lpstr>PowerPoint Presentation</vt:lpstr>
      <vt:lpstr>Company Performance 2018</vt:lpstr>
      <vt:lpstr>Top and Bottom 10 Cars.</vt:lpstr>
      <vt:lpstr>Top 10 and Bottom 10 Branches</vt:lpstr>
      <vt:lpstr>Strategies</vt:lpstr>
      <vt:lpstr>Strategy 1</vt:lpstr>
      <vt:lpstr>Strategy 2</vt:lpstr>
      <vt:lpstr>Strategy 3</vt:lpstr>
      <vt:lpstr>Strategy 4</vt:lpstr>
      <vt:lpstr>PowerPoint Presentation</vt:lpstr>
      <vt:lpstr>PowerPoint Presentation</vt:lpstr>
      <vt:lpstr>Strategy Comparisons</vt:lpstr>
      <vt:lpstr>THANK YOU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it 24slides3</dc:creator>
  <cp:lastModifiedBy>Rajeev Ramachandran</cp:lastModifiedBy>
  <cp:revision>74</cp:revision>
  <dcterms:created xsi:type="dcterms:W3CDTF">2020-09-22T04:48:20Z</dcterms:created>
  <dcterms:modified xsi:type="dcterms:W3CDTF">2021-04-03T13:31:06Z</dcterms:modified>
</cp:coreProperties>
</file>

<file path=docProps/thumbnail.jpeg>
</file>